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notesMasterIdLst>
    <p:notesMasterId r:id="rId5"/>
  </p:notesMasterIdLst>
  <p:sldIdLst>
    <p:sldId id="256" r:id="rId3"/>
    <p:sldId id="257" r:id="rId4"/>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2"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99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33"/>
    <p:restoredTop sz="94807"/>
  </p:normalViewPr>
  <p:slideViewPr>
    <p:cSldViewPr snapToGrid="0" snapToObjects="1">
      <p:cViewPr varScale="1">
        <p:scale>
          <a:sx n="23" d="100"/>
          <a:sy n="23" d="100"/>
        </p:scale>
        <p:origin x="1920" y="42"/>
      </p:cViewPr>
      <p:guideLst/>
    </p:cSldViewPr>
  </p:slideViewPr>
  <p:notesTextViewPr>
    <p:cViewPr>
      <p:scale>
        <a:sx n="110" d="100"/>
        <a:sy n="11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notesMaster" Target="notesMasters/notesMaster1.xml"/><Relationship Id="rId1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EBB1B3-29B5-A24B-A910-D494CA3DA57D}" type="doc">
      <dgm:prSet loTypeId="urn:microsoft.com/office/officeart/2005/8/layout/process1" loCatId="" qsTypeId="urn:microsoft.com/office/officeart/2005/8/quickstyle/simple1" qsCatId="simple" csTypeId="urn:microsoft.com/office/officeart/2005/8/colors/accent1_2" csCatId="accent1" phldr="1"/>
      <dgm:spPr/>
    </dgm:pt>
    <dgm:pt modelId="{A21A775C-B37C-7E4E-8F7C-19825A18C00D}">
      <dgm:prSet phldrT="[Text]"/>
      <dgm:spPr>
        <a:solidFill>
          <a:schemeClr val="accent1">
            <a:lumMod val="50000"/>
          </a:schemeClr>
        </a:solidFill>
      </dgm:spPr>
      <dgm:t>
        <a:bodyPr/>
        <a:lstStyle/>
        <a:p>
          <a:r>
            <a:rPr lang="en-US" dirty="0"/>
            <a:t>Cool ions to motional ground state</a:t>
          </a:r>
        </a:p>
      </dgm:t>
    </dgm:pt>
    <dgm:pt modelId="{8E21FB5E-9B5F-3E41-AC03-91D15BD481B8}" type="parTrans" cxnId="{BABB9C68-0AFF-E84C-9153-1A0B67244C4F}">
      <dgm:prSet/>
      <dgm:spPr/>
      <dgm:t>
        <a:bodyPr/>
        <a:lstStyle/>
        <a:p>
          <a:endParaRPr lang="en-US"/>
        </a:p>
      </dgm:t>
    </dgm:pt>
    <dgm:pt modelId="{7815580D-3838-CA4A-995C-586B1E9A6FC9}" type="sibTrans" cxnId="{BABB9C68-0AFF-E84C-9153-1A0B67244C4F}">
      <dgm:prSet/>
      <dgm:spPr>
        <a:solidFill>
          <a:srgbClr val="AB995D"/>
        </a:solidFill>
      </dgm:spPr>
      <dgm:t>
        <a:bodyPr/>
        <a:lstStyle/>
        <a:p>
          <a:endParaRPr lang="en-US"/>
        </a:p>
      </dgm:t>
    </dgm:pt>
    <dgm:pt modelId="{21B72BFB-D53C-DD4B-B28E-0A09536AB276}">
      <dgm:prSet phldrT="[Text]"/>
      <dgm:spPr>
        <a:solidFill>
          <a:schemeClr val="accent1">
            <a:lumMod val="50000"/>
          </a:schemeClr>
        </a:solidFill>
      </dgm:spPr>
      <dgm:t>
        <a:bodyPr/>
        <a:lstStyle/>
        <a:p>
          <a:r>
            <a:rPr lang="en-US" dirty="0"/>
            <a:t>Merge</a:t>
          </a:r>
        </a:p>
      </dgm:t>
    </dgm:pt>
    <dgm:pt modelId="{DE6A1451-CEE1-0147-9BC7-65DE9CF1DA45}" type="parTrans" cxnId="{B2982E27-419B-5649-8B13-CE0F51CDA447}">
      <dgm:prSet/>
      <dgm:spPr/>
      <dgm:t>
        <a:bodyPr/>
        <a:lstStyle/>
        <a:p>
          <a:endParaRPr lang="en-US"/>
        </a:p>
      </dgm:t>
    </dgm:pt>
    <dgm:pt modelId="{630484D5-C1BB-ED46-BD02-529AA650B1DA}" type="sibTrans" cxnId="{B2982E27-419B-5649-8B13-CE0F51CDA447}">
      <dgm:prSet/>
      <dgm:spPr>
        <a:solidFill>
          <a:srgbClr val="AB995D"/>
        </a:solidFill>
      </dgm:spPr>
      <dgm:t>
        <a:bodyPr/>
        <a:lstStyle/>
        <a:p>
          <a:endParaRPr lang="en-US"/>
        </a:p>
      </dgm:t>
    </dgm:pt>
    <dgm:pt modelId="{ADEEF6CD-A593-2849-918C-E22A2DD6AD29}">
      <dgm:prSet phldrT="[Text]"/>
      <dgm:spPr>
        <a:solidFill>
          <a:schemeClr val="accent1">
            <a:lumMod val="50000"/>
          </a:schemeClr>
        </a:solidFill>
      </dgm:spPr>
      <dgm:t>
        <a:bodyPr/>
        <a:lstStyle/>
        <a:p>
          <a:r>
            <a:rPr lang="en-US" dirty="0"/>
            <a:t>Adiabatic transport to Site B</a:t>
          </a:r>
        </a:p>
      </dgm:t>
    </dgm:pt>
    <dgm:pt modelId="{79276D65-D706-3F44-B3BF-23E0244C9A1C}" type="parTrans" cxnId="{F96C48B1-9242-0C45-8411-2E48C2699B4F}">
      <dgm:prSet/>
      <dgm:spPr/>
      <dgm:t>
        <a:bodyPr/>
        <a:lstStyle/>
        <a:p>
          <a:endParaRPr lang="en-US"/>
        </a:p>
      </dgm:t>
    </dgm:pt>
    <dgm:pt modelId="{EAB0B7C2-7A77-4646-AA0C-7A6F6B98CFE2}" type="sibTrans" cxnId="{F96C48B1-9242-0C45-8411-2E48C2699B4F}">
      <dgm:prSet/>
      <dgm:spPr>
        <a:solidFill>
          <a:srgbClr val="AB995D"/>
        </a:solidFill>
      </dgm:spPr>
      <dgm:t>
        <a:bodyPr/>
        <a:lstStyle/>
        <a:p>
          <a:endParaRPr lang="en-US"/>
        </a:p>
      </dgm:t>
    </dgm:pt>
    <dgm:pt modelId="{6C4B6CA1-650F-794D-B959-FC23E0CB440D}">
      <dgm:prSet/>
      <dgm:spPr>
        <a:solidFill>
          <a:schemeClr val="accent1">
            <a:lumMod val="50000"/>
          </a:schemeClr>
        </a:solidFill>
      </dgm:spPr>
      <dgm:t>
        <a:bodyPr/>
        <a:lstStyle/>
        <a:p>
          <a:r>
            <a:rPr lang="en-US" dirty="0"/>
            <a:t>Analysis on blue sideband of axial COM mode</a:t>
          </a:r>
        </a:p>
      </dgm:t>
    </dgm:pt>
    <dgm:pt modelId="{5F5EA9CE-B1F9-CE4F-A755-EF982137FEE7}" type="parTrans" cxnId="{75D9B61E-92E1-9748-8D9A-691BBD58FAC9}">
      <dgm:prSet/>
      <dgm:spPr/>
      <dgm:t>
        <a:bodyPr/>
        <a:lstStyle/>
        <a:p>
          <a:endParaRPr lang="en-US"/>
        </a:p>
      </dgm:t>
    </dgm:pt>
    <dgm:pt modelId="{4C4F3326-62C5-0840-9BFD-371911E74EB9}" type="sibTrans" cxnId="{75D9B61E-92E1-9748-8D9A-691BBD58FAC9}">
      <dgm:prSet/>
      <dgm:spPr>
        <a:solidFill>
          <a:srgbClr val="AB995D"/>
        </a:solidFill>
      </dgm:spPr>
      <dgm:t>
        <a:bodyPr/>
        <a:lstStyle/>
        <a:p>
          <a:endParaRPr lang="en-US"/>
        </a:p>
      </dgm:t>
    </dgm:pt>
    <dgm:pt modelId="{FD657917-7C12-F44E-B561-052E1D52AF4F}">
      <dgm:prSet/>
      <dgm:spPr>
        <a:solidFill>
          <a:schemeClr val="accent1">
            <a:lumMod val="50000"/>
          </a:schemeClr>
        </a:solidFill>
      </dgm:spPr>
      <dgm:t>
        <a:bodyPr/>
        <a:lstStyle/>
        <a:p>
          <a:r>
            <a:rPr lang="en-US" dirty="0"/>
            <a:t>Detection</a:t>
          </a:r>
        </a:p>
      </dgm:t>
    </dgm:pt>
    <dgm:pt modelId="{85506D6A-BE95-5241-B47C-886D907755C2}" type="parTrans" cxnId="{1202FECC-46E0-1440-8A64-A5A4B77404A9}">
      <dgm:prSet/>
      <dgm:spPr/>
      <dgm:t>
        <a:bodyPr/>
        <a:lstStyle/>
        <a:p>
          <a:endParaRPr lang="en-US"/>
        </a:p>
      </dgm:t>
    </dgm:pt>
    <dgm:pt modelId="{5ADD238E-F0F9-D545-8A1C-0DFEB2F44E30}" type="sibTrans" cxnId="{1202FECC-46E0-1440-8A64-A5A4B77404A9}">
      <dgm:prSet/>
      <dgm:spPr/>
      <dgm:t>
        <a:bodyPr/>
        <a:lstStyle/>
        <a:p>
          <a:endParaRPr lang="en-US"/>
        </a:p>
      </dgm:t>
    </dgm:pt>
    <dgm:pt modelId="{0C22293A-C8BE-324B-96F1-FF08CBC9EE68}" type="pres">
      <dgm:prSet presAssocID="{CEEBB1B3-29B5-A24B-A910-D494CA3DA57D}" presName="Name0" presStyleCnt="0">
        <dgm:presLayoutVars>
          <dgm:dir/>
          <dgm:resizeHandles val="exact"/>
        </dgm:presLayoutVars>
      </dgm:prSet>
      <dgm:spPr/>
    </dgm:pt>
    <dgm:pt modelId="{15CA675D-D270-B749-927F-95FDA28157F4}" type="pres">
      <dgm:prSet presAssocID="{A21A775C-B37C-7E4E-8F7C-19825A18C00D}" presName="node" presStyleLbl="node1" presStyleIdx="0" presStyleCnt="5">
        <dgm:presLayoutVars>
          <dgm:bulletEnabled val="1"/>
        </dgm:presLayoutVars>
      </dgm:prSet>
      <dgm:spPr/>
    </dgm:pt>
    <dgm:pt modelId="{1CFBF567-2905-B141-AB2C-FD91926F98AB}" type="pres">
      <dgm:prSet presAssocID="{7815580D-3838-CA4A-995C-586B1E9A6FC9}" presName="sibTrans" presStyleLbl="sibTrans2D1" presStyleIdx="0" presStyleCnt="4"/>
      <dgm:spPr/>
    </dgm:pt>
    <dgm:pt modelId="{C7E344A9-6BA5-4542-8367-48048A23414E}" type="pres">
      <dgm:prSet presAssocID="{7815580D-3838-CA4A-995C-586B1E9A6FC9}" presName="connectorText" presStyleLbl="sibTrans2D1" presStyleIdx="0" presStyleCnt="4"/>
      <dgm:spPr/>
    </dgm:pt>
    <dgm:pt modelId="{C90FCD47-AE82-C148-8B1D-E4845CAE33C1}" type="pres">
      <dgm:prSet presAssocID="{21B72BFB-D53C-DD4B-B28E-0A09536AB276}" presName="node" presStyleLbl="node1" presStyleIdx="1" presStyleCnt="5">
        <dgm:presLayoutVars>
          <dgm:bulletEnabled val="1"/>
        </dgm:presLayoutVars>
      </dgm:prSet>
      <dgm:spPr/>
    </dgm:pt>
    <dgm:pt modelId="{E4A6908F-D825-904A-A245-C000868C6574}" type="pres">
      <dgm:prSet presAssocID="{630484D5-C1BB-ED46-BD02-529AA650B1DA}" presName="sibTrans" presStyleLbl="sibTrans2D1" presStyleIdx="1" presStyleCnt="4"/>
      <dgm:spPr/>
    </dgm:pt>
    <dgm:pt modelId="{516A5EC0-F5FE-DF4F-AAD3-F071ADD831A5}" type="pres">
      <dgm:prSet presAssocID="{630484D5-C1BB-ED46-BD02-529AA650B1DA}" presName="connectorText" presStyleLbl="sibTrans2D1" presStyleIdx="1" presStyleCnt="4"/>
      <dgm:spPr/>
    </dgm:pt>
    <dgm:pt modelId="{310F6D01-018E-2149-834B-FA1C96B338FD}" type="pres">
      <dgm:prSet presAssocID="{ADEEF6CD-A593-2849-918C-E22A2DD6AD29}" presName="node" presStyleLbl="node1" presStyleIdx="2" presStyleCnt="5">
        <dgm:presLayoutVars>
          <dgm:bulletEnabled val="1"/>
        </dgm:presLayoutVars>
      </dgm:prSet>
      <dgm:spPr/>
    </dgm:pt>
    <dgm:pt modelId="{B5695612-B7CA-DB45-AA91-191B4B52CEEF}" type="pres">
      <dgm:prSet presAssocID="{EAB0B7C2-7A77-4646-AA0C-7A6F6B98CFE2}" presName="sibTrans" presStyleLbl="sibTrans2D1" presStyleIdx="2" presStyleCnt="4"/>
      <dgm:spPr/>
    </dgm:pt>
    <dgm:pt modelId="{F908D43E-F70C-C449-9405-51323DD82148}" type="pres">
      <dgm:prSet presAssocID="{EAB0B7C2-7A77-4646-AA0C-7A6F6B98CFE2}" presName="connectorText" presStyleLbl="sibTrans2D1" presStyleIdx="2" presStyleCnt="4"/>
      <dgm:spPr/>
    </dgm:pt>
    <dgm:pt modelId="{43A8A913-1294-8C40-8823-51132200DEEC}" type="pres">
      <dgm:prSet presAssocID="{6C4B6CA1-650F-794D-B959-FC23E0CB440D}" presName="node" presStyleLbl="node1" presStyleIdx="3" presStyleCnt="5">
        <dgm:presLayoutVars>
          <dgm:bulletEnabled val="1"/>
        </dgm:presLayoutVars>
      </dgm:prSet>
      <dgm:spPr/>
    </dgm:pt>
    <dgm:pt modelId="{7BD2FBF8-E4BF-6340-8039-DE22563658A6}" type="pres">
      <dgm:prSet presAssocID="{4C4F3326-62C5-0840-9BFD-371911E74EB9}" presName="sibTrans" presStyleLbl="sibTrans2D1" presStyleIdx="3" presStyleCnt="4"/>
      <dgm:spPr/>
    </dgm:pt>
    <dgm:pt modelId="{30A3DC73-3CF8-FD4A-B0F1-6B04BB73F53E}" type="pres">
      <dgm:prSet presAssocID="{4C4F3326-62C5-0840-9BFD-371911E74EB9}" presName="connectorText" presStyleLbl="sibTrans2D1" presStyleIdx="3" presStyleCnt="4"/>
      <dgm:spPr/>
    </dgm:pt>
    <dgm:pt modelId="{41C7BDA1-A10B-BB46-8B9C-0C2466DBF6DC}" type="pres">
      <dgm:prSet presAssocID="{FD657917-7C12-F44E-B561-052E1D52AF4F}" presName="node" presStyleLbl="node1" presStyleIdx="4" presStyleCnt="5">
        <dgm:presLayoutVars>
          <dgm:bulletEnabled val="1"/>
        </dgm:presLayoutVars>
      </dgm:prSet>
      <dgm:spPr/>
    </dgm:pt>
  </dgm:ptLst>
  <dgm:cxnLst>
    <dgm:cxn modelId="{169CBE04-534A-FD46-9119-386A7244C151}" type="presOf" srcId="{ADEEF6CD-A593-2849-918C-E22A2DD6AD29}" destId="{310F6D01-018E-2149-834B-FA1C96B338FD}" srcOrd="0" destOrd="0" presId="urn:microsoft.com/office/officeart/2005/8/layout/process1"/>
    <dgm:cxn modelId="{733CEA06-5371-204D-9139-EBA888A2E07C}" type="presOf" srcId="{630484D5-C1BB-ED46-BD02-529AA650B1DA}" destId="{516A5EC0-F5FE-DF4F-AAD3-F071ADD831A5}" srcOrd="1" destOrd="0" presId="urn:microsoft.com/office/officeart/2005/8/layout/process1"/>
    <dgm:cxn modelId="{6CD42117-AAFF-5846-8885-39D40B8B130F}" type="presOf" srcId="{7815580D-3838-CA4A-995C-586B1E9A6FC9}" destId="{C7E344A9-6BA5-4542-8367-48048A23414E}" srcOrd="1" destOrd="0" presId="urn:microsoft.com/office/officeart/2005/8/layout/process1"/>
    <dgm:cxn modelId="{F2CB721A-6F07-B34F-A4F9-11E44F3BD4E3}" type="presOf" srcId="{EAB0B7C2-7A77-4646-AA0C-7A6F6B98CFE2}" destId="{F908D43E-F70C-C449-9405-51323DD82148}" srcOrd="1" destOrd="0" presId="urn:microsoft.com/office/officeart/2005/8/layout/process1"/>
    <dgm:cxn modelId="{75D9B61E-92E1-9748-8D9A-691BBD58FAC9}" srcId="{CEEBB1B3-29B5-A24B-A910-D494CA3DA57D}" destId="{6C4B6CA1-650F-794D-B959-FC23E0CB440D}" srcOrd="3" destOrd="0" parTransId="{5F5EA9CE-B1F9-CE4F-A755-EF982137FEE7}" sibTransId="{4C4F3326-62C5-0840-9BFD-371911E74EB9}"/>
    <dgm:cxn modelId="{A8560722-E9CA-3849-A17F-5673CAFEEA05}" type="presOf" srcId="{21B72BFB-D53C-DD4B-B28E-0A09536AB276}" destId="{C90FCD47-AE82-C148-8B1D-E4845CAE33C1}" srcOrd="0" destOrd="0" presId="urn:microsoft.com/office/officeart/2005/8/layout/process1"/>
    <dgm:cxn modelId="{B2982E27-419B-5649-8B13-CE0F51CDA447}" srcId="{CEEBB1B3-29B5-A24B-A910-D494CA3DA57D}" destId="{21B72BFB-D53C-DD4B-B28E-0A09536AB276}" srcOrd="1" destOrd="0" parTransId="{DE6A1451-CEE1-0147-9BC7-65DE9CF1DA45}" sibTransId="{630484D5-C1BB-ED46-BD02-529AA650B1DA}"/>
    <dgm:cxn modelId="{8E3A6433-1E88-EC49-856B-A32E6DFFB257}" type="presOf" srcId="{A21A775C-B37C-7E4E-8F7C-19825A18C00D}" destId="{15CA675D-D270-B749-927F-95FDA28157F4}" srcOrd="0" destOrd="0" presId="urn:microsoft.com/office/officeart/2005/8/layout/process1"/>
    <dgm:cxn modelId="{4B709C5B-59F9-8F45-9F97-08B1FE07CE3E}" type="presOf" srcId="{FD657917-7C12-F44E-B561-052E1D52AF4F}" destId="{41C7BDA1-A10B-BB46-8B9C-0C2466DBF6DC}" srcOrd="0" destOrd="0" presId="urn:microsoft.com/office/officeart/2005/8/layout/process1"/>
    <dgm:cxn modelId="{2D32A95E-999F-7F46-8279-860E1FCBC9DE}" type="presOf" srcId="{630484D5-C1BB-ED46-BD02-529AA650B1DA}" destId="{E4A6908F-D825-904A-A245-C000868C6574}" srcOrd="0" destOrd="0" presId="urn:microsoft.com/office/officeart/2005/8/layout/process1"/>
    <dgm:cxn modelId="{31397D44-624C-334D-9B71-19E2F430983D}" type="presOf" srcId="{7815580D-3838-CA4A-995C-586B1E9A6FC9}" destId="{1CFBF567-2905-B141-AB2C-FD91926F98AB}" srcOrd="0" destOrd="0" presId="urn:microsoft.com/office/officeart/2005/8/layout/process1"/>
    <dgm:cxn modelId="{BABB9C68-0AFF-E84C-9153-1A0B67244C4F}" srcId="{CEEBB1B3-29B5-A24B-A910-D494CA3DA57D}" destId="{A21A775C-B37C-7E4E-8F7C-19825A18C00D}" srcOrd="0" destOrd="0" parTransId="{8E21FB5E-9B5F-3E41-AC03-91D15BD481B8}" sibTransId="{7815580D-3838-CA4A-995C-586B1E9A6FC9}"/>
    <dgm:cxn modelId="{F560865A-5527-B846-9679-273F58BFA68C}" type="presOf" srcId="{EAB0B7C2-7A77-4646-AA0C-7A6F6B98CFE2}" destId="{B5695612-B7CA-DB45-AA91-191B4B52CEEF}" srcOrd="0" destOrd="0" presId="urn:microsoft.com/office/officeart/2005/8/layout/process1"/>
    <dgm:cxn modelId="{086E3290-354D-4440-9114-2BD9DB983408}" type="presOf" srcId="{4C4F3326-62C5-0840-9BFD-371911E74EB9}" destId="{7BD2FBF8-E4BF-6340-8039-DE22563658A6}" srcOrd="0" destOrd="0" presId="urn:microsoft.com/office/officeart/2005/8/layout/process1"/>
    <dgm:cxn modelId="{F96C48B1-9242-0C45-8411-2E48C2699B4F}" srcId="{CEEBB1B3-29B5-A24B-A910-D494CA3DA57D}" destId="{ADEEF6CD-A593-2849-918C-E22A2DD6AD29}" srcOrd="2" destOrd="0" parTransId="{79276D65-D706-3F44-B3BF-23E0244C9A1C}" sibTransId="{EAB0B7C2-7A77-4646-AA0C-7A6F6B98CFE2}"/>
    <dgm:cxn modelId="{1D246CB1-2EB0-FE47-B531-637723A77376}" type="presOf" srcId="{6C4B6CA1-650F-794D-B959-FC23E0CB440D}" destId="{43A8A913-1294-8C40-8823-51132200DEEC}" srcOrd="0" destOrd="0" presId="urn:microsoft.com/office/officeart/2005/8/layout/process1"/>
    <dgm:cxn modelId="{1202FECC-46E0-1440-8A64-A5A4B77404A9}" srcId="{CEEBB1B3-29B5-A24B-A910-D494CA3DA57D}" destId="{FD657917-7C12-F44E-B561-052E1D52AF4F}" srcOrd="4" destOrd="0" parTransId="{85506D6A-BE95-5241-B47C-886D907755C2}" sibTransId="{5ADD238E-F0F9-D545-8A1C-0DFEB2F44E30}"/>
    <dgm:cxn modelId="{247A13D1-9D77-4B42-8B09-28B84B522AE1}" type="presOf" srcId="{CEEBB1B3-29B5-A24B-A910-D494CA3DA57D}" destId="{0C22293A-C8BE-324B-96F1-FF08CBC9EE68}" srcOrd="0" destOrd="0" presId="urn:microsoft.com/office/officeart/2005/8/layout/process1"/>
    <dgm:cxn modelId="{B02001DA-8A86-A84B-8269-6EBEAF9A45A9}" type="presOf" srcId="{4C4F3326-62C5-0840-9BFD-371911E74EB9}" destId="{30A3DC73-3CF8-FD4A-B0F1-6B04BB73F53E}" srcOrd="1" destOrd="0" presId="urn:microsoft.com/office/officeart/2005/8/layout/process1"/>
    <dgm:cxn modelId="{DE0AA907-82B0-F945-9636-7B9A160D62E5}" type="presParOf" srcId="{0C22293A-C8BE-324B-96F1-FF08CBC9EE68}" destId="{15CA675D-D270-B749-927F-95FDA28157F4}" srcOrd="0" destOrd="0" presId="urn:microsoft.com/office/officeart/2005/8/layout/process1"/>
    <dgm:cxn modelId="{B45C9B9F-EB13-C344-8F79-FF462D29FA68}" type="presParOf" srcId="{0C22293A-C8BE-324B-96F1-FF08CBC9EE68}" destId="{1CFBF567-2905-B141-AB2C-FD91926F98AB}" srcOrd="1" destOrd="0" presId="urn:microsoft.com/office/officeart/2005/8/layout/process1"/>
    <dgm:cxn modelId="{322AFAB0-6BE1-1244-AEE4-E3A284BC6484}" type="presParOf" srcId="{1CFBF567-2905-B141-AB2C-FD91926F98AB}" destId="{C7E344A9-6BA5-4542-8367-48048A23414E}" srcOrd="0" destOrd="0" presId="urn:microsoft.com/office/officeart/2005/8/layout/process1"/>
    <dgm:cxn modelId="{88B98BD1-380A-AA4D-BB9E-C19B66A66563}" type="presParOf" srcId="{0C22293A-C8BE-324B-96F1-FF08CBC9EE68}" destId="{C90FCD47-AE82-C148-8B1D-E4845CAE33C1}" srcOrd="2" destOrd="0" presId="urn:microsoft.com/office/officeart/2005/8/layout/process1"/>
    <dgm:cxn modelId="{C2623F18-5623-0745-8CE0-F2157B5F5C55}" type="presParOf" srcId="{0C22293A-C8BE-324B-96F1-FF08CBC9EE68}" destId="{E4A6908F-D825-904A-A245-C000868C6574}" srcOrd="3" destOrd="0" presId="urn:microsoft.com/office/officeart/2005/8/layout/process1"/>
    <dgm:cxn modelId="{39B67FC7-2C20-C544-BA93-3DE2ED14AD4E}" type="presParOf" srcId="{E4A6908F-D825-904A-A245-C000868C6574}" destId="{516A5EC0-F5FE-DF4F-AAD3-F071ADD831A5}" srcOrd="0" destOrd="0" presId="urn:microsoft.com/office/officeart/2005/8/layout/process1"/>
    <dgm:cxn modelId="{03CAF74B-65F8-9C46-8CA8-2FEA6877ACA0}" type="presParOf" srcId="{0C22293A-C8BE-324B-96F1-FF08CBC9EE68}" destId="{310F6D01-018E-2149-834B-FA1C96B338FD}" srcOrd="4" destOrd="0" presId="urn:microsoft.com/office/officeart/2005/8/layout/process1"/>
    <dgm:cxn modelId="{42036F3D-7218-0B44-AFC1-19088E7461DB}" type="presParOf" srcId="{0C22293A-C8BE-324B-96F1-FF08CBC9EE68}" destId="{B5695612-B7CA-DB45-AA91-191B4B52CEEF}" srcOrd="5" destOrd="0" presId="urn:microsoft.com/office/officeart/2005/8/layout/process1"/>
    <dgm:cxn modelId="{29291443-F5FB-3643-B2F0-15E6E2A5B9CE}" type="presParOf" srcId="{B5695612-B7CA-DB45-AA91-191B4B52CEEF}" destId="{F908D43E-F70C-C449-9405-51323DD82148}" srcOrd="0" destOrd="0" presId="urn:microsoft.com/office/officeart/2005/8/layout/process1"/>
    <dgm:cxn modelId="{AB3253D2-3459-DC49-8DA7-0DF18435AA03}" type="presParOf" srcId="{0C22293A-C8BE-324B-96F1-FF08CBC9EE68}" destId="{43A8A913-1294-8C40-8823-51132200DEEC}" srcOrd="6" destOrd="0" presId="urn:microsoft.com/office/officeart/2005/8/layout/process1"/>
    <dgm:cxn modelId="{9EC19764-2111-514C-814B-C9D7308708D9}" type="presParOf" srcId="{0C22293A-C8BE-324B-96F1-FF08CBC9EE68}" destId="{7BD2FBF8-E4BF-6340-8039-DE22563658A6}" srcOrd="7" destOrd="0" presId="urn:microsoft.com/office/officeart/2005/8/layout/process1"/>
    <dgm:cxn modelId="{9ECF8D7E-2083-3D45-B299-45C44188572F}" type="presParOf" srcId="{7BD2FBF8-E4BF-6340-8039-DE22563658A6}" destId="{30A3DC73-3CF8-FD4A-B0F1-6B04BB73F53E}" srcOrd="0" destOrd="0" presId="urn:microsoft.com/office/officeart/2005/8/layout/process1"/>
    <dgm:cxn modelId="{ED97DE42-3FB8-1444-BDF3-6F009FA70A65}" type="presParOf" srcId="{0C22293A-C8BE-324B-96F1-FF08CBC9EE68}" destId="{41C7BDA1-A10B-BB46-8B9C-0C2466DBF6DC}" srcOrd="8" destOrd="0" presId="urn:microsoft.com/office/officeart/2005/8/layout/process1"/>
  </dgm:cxnLst>
  <dgm:bg/>
  <dgm:whole/>
  <dgm:extLst>
    <a:ext uri="http://schemas.microsoft.com/office/drawing/2008/diagram">
      <dsp:dataModelExt xmlns:dsp="http://schemas.microsoft.com/office/drawing/2008/diagram" relId="rId10"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CEEBB1B3-29B5-A24B-A910-D494CA3DA57D}" type="doc">
      <dgm:prSet loTypeId="urn:microsoft.com/office/officeart/2005/8/layout/process1" loCatId="" qsTypeId="urn:microsoft.com/office/officeart/2005/8/quickstyle/simple1" qsCatId="simple" csTypeId="urn:microsoft.com/office/officeart/2005/8/colors/accent1_2" csCatId="accent1" phldr="1"/>
      <dgm:spPr/>
    </dgm:pt>
    <dgm:pt modelId="{A21A775C-B37C-7E4E-8F7C-19825A18C00D}">
      <dgm:prSet phldrT="[Text]"/>
      <dgm:spPr>
        <a:solidFill>
          <a:schemeClr val="accent1">
            <a:lumMod val="50000"/>
          </a:schemeClr>
        </a:solidFill>
      </dgm:spPr>
      <dgm:t>
        <a:bodyPr/>
        <a:lstStyle/>
        <a:p>
          <a:r>
            <a:rPr lang="en-US" dirty="0"/>
            <a:t>Cool ions to motional ground state</a:t>
          </a:r>
        </a:p>
      </dgm:t>
    </dgm:pt>
    <dgm:pt modelId="{8E21FB5E-9B5F-3E41-AC03-91D15BD481B8}" type="parTrans" cxnId="{BABB9C68-0AFF-E84C-9153-1A0B67244C4F}">
      <dgm:prSet/>
      <dgm:spPr/>
      <dgm:t>
        <a:bodyPr/>
        <a:lstStyle/>
        <a:p>
          <a:endParaRPr lang="en-US"/>
        </a:p>
      </dgm:t>
    </dgm:pt>
    <dgm:pt modelId="{7815580D-3838-CA4A-995C-586B1E9A6FC9}" type="sibTrans" cxnId="{BABB9C68-0AFF-E84C-9153-1A0B67244C4F}">
      <dgm:prSet/>
      <dgm:spPr>
        <a:solidFill>
          <a:srgbClr val="AB995D"/>
        </a:solidFill>
      </dgm:spPr>
      <dgm:t>
        <a:bodyPr/>
        <a:lstStyle/>
        <a:p>
          <a:endParaRPr lang="en-US"/>
        </a:p>
      </dgm:t>
    </dgm:pt>
    <dgm:pt modelId="{21B72BFB-D53C-DD4B-B28E-0A09536AB276}">
      <dgm:prSet phldrT="[Text]"/>
      <dgm:spPr>
        <a:solidFill>
          <a:schemeClr val="accent1">
            <a:lumMod val="50000"/>
          </a:schemeClr>
        </a:solidFill>
      </dgm:spPr>
      <dgm:t>
        <a:bodyPr/>
        <a:lstStyle/>
        <a:p>
          <a:r>
            <a:rPr lang="en-US" dirty="0"/>
            <a:t>Merge</a:t>
          </a:r>
        </a:p>
      </dgm:t>
    </dgm:pt>
    <dgm:pt modelId="{DE6A1451-CEE1-0147-9BC7-65DE9CF1DA45}" type="parTrans" cxnId="{B2982E27-419B-5649-8B13-CE0F51CDA447}">
      <dgm:prSet/>
      <dgm:spPr/>
      <dgm:t>
        <a:bodyPr/>
        <a:lstStyle/>
        <a:p>
          <a:endParaRPr lang="en-US"/>
        </a:p>
      </dgm:t>
    </dgm:pt>
    <dgm:pt modelId="{630484D5-C1BB-ED46-BD02-529AA650B1DA}" type="sibTrans" cxnId="{B2982E27-419B-5649-8B13-CE0F51CDA447}">
      <dgm:prSet/>
      <dgm:spPr>
        <a:solidFill>
          <a:srgbClr val="AB995D"/>
        </a:solidFill>
      </dgm:spPr>
      <dgm:t>
        <a:bodyPr/>
        <a:lstStyle/>
        <a:p>
          <a:endParaRPr lang="en-US"/>
        </a:p>
      </dgm:t>
    </dgm:pt>
    <dgm:pt modelId="{ADEEF6CD-A593-2849-918C-E22A2DD6AD29}">
      <dgm:prSet phldrT="[Text]"/>
      <dgm:spPr>
        <a:solidFill>
          <a:schemeClr val="accent1">
            <a:lumMod val="50000"/>
          </a:schemeClr>
        </a:solidFill>
      </dgm:spPr>
      <dgm:t>
        <a:bodyPr/>
        <a:lstStyle/>
        <a:p>
          <a:r>
            <a:rPr lang="en-US" dirty="0"/>
            <a:t>Split</a:t>
          </a:r>
        </a:p>
      </dgm:t>
    </dgm:pt>
    <dgm:pt modelId="{79276D65-D706-3F44-B3BF-23E0244C9A1C}" type="parTrans" cxnId="{F96C48B1-9242-0C45-8411-2E48C2699B4F}">
      <dgm:prSet/>
      <dgm:spPr/>
      <dgm:t>
        <a:bodyPr/>
        <a:lstStyle/>
        <a:p>
          <a:endParaRPr lang="en-US"/>
        </a:p>
      </dgm:t>
    </dgm:pt>
    <dgm:pt modelId="{EAB0B7C2-7A77-4646-AA0C-7A6F6B98CFE2}" type="sibTrans" cxnId="{F96C48B1-9242-0C45-8411-2E48C2699B4F}">
      <dgm:prSet/>
      <dgm:spPr>
        <a:solidFill>
          <a:srgbClr val="AB995D"/>
        </a:solidFill>
      </dgm:spPr>
      <dgm:t>
        <a:bodyPr/>
        <a:lstStyle/>
        <a:p>
          <a:endParaRPr lang="en-US"/>
        </a:p>
      </dgm:t>
    </dgm:pt>
    <dgm:pt modelId="{6C4B6CA1-650F-794D-B959-FC23E0CB440D}">
      <dgm:prSet/>
      <dgm:spPr>
        <a:solidFill>
          <a:schemeClr val="accent1">
            <a:lumMod val="50000"/>
          </a:schemeClr>
        </a:solidFill>
      </dgm:spPr>
      <dgm:t>
        <a:bodyPr/>
        <a:lstStyle/>
        <a:p>
          <a:r>
            <a:rPr lang="en-US" dirty="0"/>
            <a:t>Analysis on blue axial sideband</a:t>
          </a:r>
        </a:p>
      </dgm:t>
    </dgm:pt>
    <dgm:pt modelId="{5F5EA9CE-B1F9-CE4F-A755-EF982137FEE7}" type="parTrans" cxnId="{75D9B61E-92E1-9748-8D9A-691BBD58FAC9}">
      <dgm:prSet/>
      <dgm:spPr/>
      <dgm:t>
        <a:bodyPr/>
        <a:lstStyle/>
        <a:p>
          <a:endParaRPr lang="en-US"/>
        </a:p>
      </dgm:t>
    </dgm:pt>
    <dgm:pt modelId="{4C4F3326-62C5-0840-9BFD-371911E74EB9}" type="sibTrans" cxnId="{75D9B61E-92E1-9748-8D9A-691BBD58FAC9}">
      <dgm:prSet/>
      <dgm:spPr>
        <a:solidFill>
          <a:srgbClr val="AB995D"/>
        </a:solidFill>
      </dgm:spPr>
      <dgm:t>
        <a:bodyPr/>
        <a:lstStyle/>
        <a:p>
          <a:endParaRPr lang="en-US"/>
        </a:p>
      </dgm:t>
    </dgm:pt>
    <dgm:pt modelId="{5F7ED9E3-C919-884C-BCF8-A9FCC722733E}">
      <dgm:prSet/>
      <dgm:spPr>
        <a:solidFill>
          <a:schemeClr val="accent1">
            <a:lumMod val="50000"/>
          </a:schemeClr>
        </a:solidFill>
      </dgm:spPr>
      <dgm:t>
        <a:bodyPr/>
        <a:lstStyle/>
        <a:p>
          <a:r>
            <a:rPr lang="en-US" dirty="0"/>
            <a:t>Detection</a:t>
          </a:r>
        </a:p>
      </dgm:t>
    </dgm:pt>
    <dgm:pt modelId="{B58704F6-F737-E74B-9811-0BF4272D0312}" type="parTrans" cxnId="{F754537F-01C2-AA4E-8BC3-55875C1DCC18}">
      <dgm:prSet/>
      <dgm:spPr/>
      <dgm:t>
        <a:bodyPr/>
        <a:lstStyle/>
        <a:p>
          <a:endParaRPr lang="en-US"/>
        </a:p>
      </dgm:t>
    </dgm:pt>
    <dgm:pt modelId="{2513689F-AC9B-094C-9BBC-C0FA9DD451FC}" type="sibTrans" cxnId="{F754537F-01C2-AA4E-8BC3-55875C1DCC18}">
      <dgm:prSet/>
      <dgm:spPr/>
      <dgm:t>
        <a:bodyPr/>
        <a:lstStyle/>
        <a:p>
          <a:endParaRPr lang="en-US"/>
        </a:p>
      </dgm:t>
    </dgm:pt>
    <dgm:pt modelId="{0C22293A-C8BE-324B-96F1-FF08CBC9EE68}" type="pres">
      <dgm:prSet presAssocID="{CEEBB1B3-29B5-A24B-A910-D494CA3DA57D}" presName="Name0" presStyleCnt="0">
        <dgm:presLayoutVars>
          <dgm:dir/>
          <dgm:resizeHandles val="exact"/>
        </dgm:presLayoutVars>
      </dgm:prSet>
      <dgm:spPr/>
    </dgm:pt>
    <dgm:pt modelId="{15CA675D-D270-B749-927F-95FDA28157F4}" type="pres">
      <dgm:prSet presAssocID="{A21A775C-B37C-7E4E-8F7C-19825A18C00D}" presName="node" presStyleLbl="node1" presStyleIdx="0" presStyleCnt="5">
        <dgm:presLayoutVars>
          <dgm:bulletEnabled val="1"/>
        </dgm:presLayoutVars>
      </dgm:prSet>
      <dgm:spPr/>
    </dgm:pt>
    <dgm:pt modelId="{1CFBF567-2905-B141-AB2C-FD91926F98AB}" type="pres">
      <dgm:prSet presAssocID="{7815580D-3838-CA4A-995C-586B1E9A6FC9}" presName="sibTrans" presStyleLbl="sibTrans2D1" presStyleIdx="0" presStyleCnt="4"/>
      <dgm:spPr/>
    </dgm:pt>
    <dgm:pt modelId="{C7E344A9-6BA5-4542-8367-48048A23414E}" type="pres">
      <dgm:prSet presAssocID="{7815580D-3838-CA4A-995C-586B1E9A6FC9}" presName="connectorText" presStyleLbl="sibTrans2D1" presStyleIdx="0" presStyleCnt="4"/>
      <dgm:spPr/>
    </dgm:pt>
    <dgm:pt modelId="{C90FCD47-AE82-C148-8B1D-E4845CAE33C1}" type="pres">
      <dgm:prSet presAssocID="{21B72BFB-D53C-DD4B-B28E-0A09536AB276}" presName="node" presStyleLbl="node1" presStyleIdx="1" presStyleCnt="5">
        <dgm:presLayoutVars>
          <dgm:bulletEnabled val="1"/>
        </dgm:presLayoutVars>
      </dgm:prSet>
      <dgm:spPr/>
    </dgm:pt>
    <dgm:pt modelId="{E4A6908F-D825-904A-A245-C000868C6574}" type="pres">
      <dgm:prSet presAssocID="{630484D5-C1BB-ED46-BD02-529AA650B1DA}" presName="sibTrans" presStyleLbl="sibTrans2D1" presStyleIdx="1" presStyleCnt="4"/>
      <dgm:spPr/>
    </dgm:pt>
    <dgm:pt modelId="{516A5EC0-F5FE-DF4F-AAD3-F071ADD831A5}" type="pres">
      <dgm:prSet presAssocID="{630484D5-C1BB-ED46-BD02-529AA650B1DA}" presName="connectorText" presStyleLbl="sibTrans2D1" presStyleIdx="1" presStyleCnt="4"/>
      <dgm:spPr/>
    </dgm:pt>
    <dgm:pt modelId="{310F6D01-018E-2149-834B-FA1C96B338FD}" type="pres">
      <dgm:prSet presAssocID="{ADEEF6CD-A593-2849-918C-E22A2DD6AD29}" presName="node" presStyleLbl="node1" presStyleIdx="2" presStyleCnt="5">
        <dgm:presLayoutVars>
          <dgm:bulletEnabled val="1"/>
        </dgm:presLayoutVars>
      </dgm:prSet>
      <dgm:spPr/>
    </dgm:pt>
    <dgm:pt modelId="{B5695612-B7CA-DB45-AA91-191B4B52CEEF}" type="pres">
      <dgm:prSet presAssocID="{EAB0B7C2-7A77-4646-AA0C-7A6F6B98CFE2}" presName="sibTrans" presStyleLbl="sibTrans2D1" presStyleIdx="2" presStyleCnt="4"/>
      <dgm:spPr/>
    </dgm:pt>
    <dgm:pt modelId="{F908D43E-F70C-C449-9405-51323DD82148}" type="pres">
      <dgm:prSet presAssocID="{EAB0B7C2-7A77-4646-AA0C-7A6F6B98CFE2}" presName="connectorText" presStyleLbl="sibTrans2D1" presStyleIdx="2" presStyleCnt="4"/>
      <dgm:spPr/>
    </dgm:pt>
    <dgm:pt modelId="{43A8A913-1294-8C40-8823-51132200DEEC}" type="pres">
      <dgm:prSet presAssocID="{6C4B6CA1-650F-794D-B959-FC23E0CB440D}" presName="node" presStyleLbl="node1" presStyleIdx="3" presStyleCnt="5">
        <dgm:presLayoutVars>
          <dgm:bulletEnabled val="1"/>
        </dgm:presLayoutVars>
      </dgm:prSet>
      <dgm:spPr/>
    </dgm:pt>
    <dgm:pt modelId="{267EB8C4-001F-B646-91AD-6E5C1EAB2538}" type="pres">
      <dgm:prSet presAssocID="{4C4F3326-62C5-0840-9BFD-371911E74EB9}" presName="sibTrans" presStyleLbl="sibTrans2D1" presStyleIdx="3" presStyleCnt="4"/>
      <dgm:spPr/>
    </dgm:pt>
    <dgm:pt modelId="{C1BA86CC-33D2-0840-8B6C-596B09C15C4E}" type="pres">
      <dgm:prSet presAssocID="{4C4F3326-62C5-0840-9BFD-371911E74EB9}" presName="connectorText" presStyleLbl="sibTrans2D1" presStyleIdx="3" presStyleCnt="4"/>
      <dgm:spPr/>
    </dgm:pt>
    <dgm:pt modelId="{2C02FE22-DB45-6348-B089-197FA5BE39AB}" type="pres">
      <dgm:prSet presAssocID="{5F7ED9E3-C919-884C-BCF8-A9FCC722733E}" presName="node" presStyleLbl="node1" presStyleIdx="4" presStyleCnt="5">
        <dgm:presLayoutVars>
          <dgm:bulletEnabled val="1"/>
        </dgm:presLayoutVars>
      </dgm:prSet>
      <dgm:spPr/>
    </dgm:pt>
  </dgm:ptLst>
  <dgm:cxnLst>
    <dgm:cxn modelId="{169CBE04-534A-FD46-9119-386A7244C151}" type="presOf" srcId="{ADEEF6CD-A593-2849-918C-E22A2DD6AD29}" destId="{310F6D01-018E-2149-834B-FA1C96B338FD}" srcOrd="0" destOrd="0" presId="urn:microsoft.com/office/officeart/2005/8/layout/process1"/>
    <dgm:cxn modelId="{733CEA06-5371-204D-9139-EBA888A2E07C}" type="presOf" srcId="{630484D5-C1BB-ED46-BD02-529AA650B1DA}" destId="{516A5EC0-F5FE-DF4F-AAD3-F071ADD831A5}" srcOrd="1" destOrd="0" presId="urn:microsoft.com/office/officeart/2005/8/layout/process1"/>
    <dgm:cxn modelId="{6CD42117-AAFF-5846-8885-39D40B8B130F}" type="presOf" srcId="{7815580D-3838-CA4A-995C-586B1E9A6FC9}" destId="{C7E344A9-6BA5-4542-8367-48048A23414E}" srcOrd="1" destOrd="0" presId="urn:microsoft.com/office/officeart/2005/8/layout/process1"/>
    <dgm:cxn modelId="{F2CB721A-6F07-B34F-A4F9-11E44F3BD4E3}" type="presOf" srcId="{EAB0B7C2-7A77-4646-AA0C-7A6F6B98CFE2}" destId="{F908D43E-F70C-C449-9405-51323DD82148}" srcOrd="1" destOrd="0" presId="urn:microsoft.com/office/officeart/2005/8/layout/process1"/>
    <dgm:cxn modelId="{75D9B61E-92E1-9748-8D9A-691BBD58FAC9}" srcId="{CEEBB1B3-29B5-A24B-A910-D494CA3DA57D}" destId="{6C4B6CA1-650F-794D-B959-FC23E0CB440D}" srcOrd="3" destOrd="0" parTransId="{5F5EA9CE-B1F9-CE4F-A755-EF982137FEE7}" sibTransId="{4C4F3326-62C5-0840-9BFD-371911E74EB9}"/>
    <dgm:cxn modelId="{A8560722-E9CA-3849-A17F-5673CAFEEA05}" type="presOf" srcId="{21B72BFB-D53C-DD4B-B28E-0A09536AB276}" destId="{C90FCD47-AE82-C148-8B1D-E4845CAE33C1}" srcOrd="0" destOrd="0" presId="urn:microsoft.com/office/officeart/2005/8/layout/process1"/>
    <dgm:cxn modelId="{B2982E27-419B-5649-8B13-CE0F51CDA447}" srcId="{CEEBB1B3-29B5-A24B-A910-D494CA3DA57D}" destId="{21B72BFB-D53C-DD4B-B28E-0A09536AB276}" srcOrd="1" destOrd="0" parTransId="{DE6A1451-CEE1-0147-9BC7-65DE9CF1DA45}" sibTransId="{630484D5-C1BB-ED46-BD02-529AA650B1DA}"/>
    <dgm:cxn modelId="{8E3A6433-1E88-EC49-856B-A32E6DFFB257}" type="presOf" srcId="{A21A775C-B37C-7E4E-8F7C-19825A18C00D}" destId="{15CA675D-D270-B749-927F-95FDA28157F4}" srcOrd="0" destOrd="0" presId="urn:microsoft.com/office/officeart/2005/8/layout/process1"/>
    <dgm:cxn modelId="{F8977C39-900E-584B-95A8-FD7582AA1ABB}" type="presOf" srcId="{5F7ED9E3-C919-884C-BCF8-A9FCC722733E}" destId="{2C02FE22-DB45-6348-B089-197FA5BE39AB}" srcOrd="0" destOrd="0" presId="urn:microsoft.com/office/officeart/2005/8/layout/process1"/>
    <dgm:cxn modelId="{2D32A95E-999F-7F46-8279-860E1FCBC9DE}" type="presOf" srcId="{630484D5-C1BB-ED46-BD02-529AA650B1DA}" destId="{E4A6908F-D825-904A-A245-C000868C6574}" srcOrd="0" destOrd="0" presId="urn:microsoft.com/office/officeart/2005/8/layout/process1"/>
    <dgm:cxn modelId="{31397D44-624C-334D-9B71-19E2F430983D}" type="presOf" srcId="{7815580D-3838-CA4A-995C-586B1E9A6FC9}" destId="{1CFBF567-2905-B141-AB2C-FD91926F98AB}" srcOrd="0" destOrd="0" presId="urn:microsoft.com/office/officeart/2005/8/layout/process1"/>
    <dgm:cxn modelId="{BABB9C68-0AFF-E84C-9153-1A0B67244C4F}" srcId="{CEEBB1B3-29B5-A24B-A910-D494CA3DA57D}" destId="{A21A775C-B37C-7E4E-8F7C-19825A18C00D}" srcOrd="0" destOrd="0" parTransId="{8E21FB5E-9B5F-3E41-AC03-91D15BD481B8}" sibTransId="{7815580D-3838-CA4A-995C-586B1E9A6FC9}"/>
    <dgm:cxn modelId="{D325D679-42E0-D842-9498-430850192A7F}" type="presOf" srcId="{4C4F3326-62C5-0840-9BFD-371911E74EB9}" destId="{267EB8C4-001F-B646-91AD-6E5C1EAB2538}" srcOrd="0" destOrd="0" presId="urn:microsoft.com/office/officeart/2005/8/layout/process1"/>
    <dgm:cxn modelId="{F560865A-5527-B846-9679-273F58BFA68C}" type="presOf" srcId="{EAB0B7C2-7A77-4646-AA0C-7A6F6B98CFE2}" destId="{B5695612-B7CA-DB45-AA91-191B4B52CEEF}" srcOrd="0" destOrd="0" presId="urn:microsoft.com/office/officeart/2005/8/layout/process1"/>
    <dgm:cxn modelId="{14E9EC7D-880D-9E47-AD04-86F1F3EC99BD}" type="presOf" srcId="{4C4F3326-62C5-0840-9BFD-371911E74EB9}" destId="{C1BA86CC-33D2-0840-8B6C-596B09C15C4E}" srcOrd="1" destOrd="0" presId="urn:microsoft.com/office/officeart/2005/8/layout/process1"/>
    <dgm:cxn modelId="{F754537F-01C2-AA4E-8BC3-55875C1DCC18}" srcId="{CEEBB1B3-29B5-A24B-A910-D494CA3DA57D}" destId="{5F7ED9E3-C919-884C-BCF8-A9FCC722733E}" srcOrd="4" destOrd="0" parTransId="{B58704F6-F737-E74B-9811-0BF4272D0312}" sibTransId="{2513689F-AC9B-094C-9BBC-C0FA9DD451FC}"/>
    <dgm:cxn modelId="{F96C48B1-9242-0C45-8411-2E48C2699B4F}" srcId="{CEEBB1B3-29B5-A24B-A910-D494CA3DA57D}" destId="{ADEEF6CD-A593-2849-918C-E22A2DD6AD29}" srcOrd="2" destOrd="0" parTransId="{79276D65-D706-3F44-B3BF-23E0244C9A1C}" sibTransId="{EAB0B7C2-7A77-4646-AA0C-7A6F6B98CFE2}"/>
    <dgm:cxn modelId="{1D246CB1-2EB0-FE47-B531-637723A77376}" type="presOf" srcId="{6C4B6CA1-650F-794D-B959-FC23E0CB440D}" destId="{43A8A913-1294-8C40-8823-51132200DEEC}" srcOrd="0" destOrd="0" presId="urn:microsoft.com/office/officeart/2005/8/layout/process1"/>
    <dgm:cxn modelId="{247A13D1-9D77-4B42-8B09-28B84B522AE1}" type="presOf" srcId="{CEEBB1B3-29B5-A24B-A910-D494CA3DA57D}" destId="{0C22293A-C8BE-324B-96F1-FF08CBC9EE68}" srcOrd="0" destOrd="0" presId="urn:microsoft.com/office/officeart/2005/8/layout/process1"/>
    <dgm:cxn modelId="{DE0AA907-82B0-F945-9636-7B9A160D62E5}" type="presParOf" srcId="{0C22293A-C8BE-324B-96F1-FF08CBC9EE68}" destId="{15CA675D-D270-B749-927F-95FDA28157F4}" srcOrd="0" destOrd="0" presId="urn:microsoft.com/office/officeart/2005/8/layout/process1"/>
    <dgm:cxn modelId="{B45C9B9F-EB13-C344-8F79-FF462D29FA68}" type="presParOf" srcId="{0C22293A-C8BE-324B-96F1-FF08CBC9EE68}" destId="{1CFBF567-2905-B141-AB2C-FD91926F98AB}" srcOrd="1" destOrd="0" presId="urn:microsoft.com/office/officeart/2005/8/layout/process1"/>
    <dgm:cxn modelId="{322AFAB0-6BE1-1244-AEE4-E3A284BC6484}" type="presParOf" srcId="{1CFBF567-2905-B141-AB2C-FD91926F98AB}" destId="{C7E344A9-6BA5-4542-8367-48048A23414E}" srcOrd="0" destOrd="0" presId="urn:microsoft.com/office/officeart/2005/8/layout/process1"/>
    <dgm:cxn modelId="{88B98BD1-380A-AA4D-BB9E-C19B66A66563}" type="presParOf" srcId="{0C22293A-C8BE-324B-96F1-FF08CBC9EE68}" destId="{C90FCD47-AE82-C148-8B1D-E4845CAE33C1}" srcOrd="2" destOrd="0" presId="urn:microsoft.com/office/officeart/2005/8/layout/process1"/>
    <dgm:cxn modelId="{C2623F18-5623-0745-8CE0-F2157B5F5C55}" type="presParOf" srcId="{0C22293A-C8BE-324B-96F1-FF08CBC9EE68}" destId="{E4A6908F-D825-904A-A245-C000868C6574}" srcOrd="3" destOrd="0" presId="urn:microsoft.com/office/officeart/2005/8/layout/process1"/>
    <dgm:cxn modelId="{39B67FC7-2C20-C544-BA93-3DE2ED14AD4E}" type="presParOf" srcId="{E4A6908F-D825-904A-A245-C000868C6574}" destId="{516A5EC0-F5FE-DF4F-AAD3-F071ADD831A5}" srcOrd="0" destOrd="0" presId="urn:microsoft.com/office/officeart/2005/8/layout/process1"/>
    <dgm:cxn modelId="{03CAF74B-65F8-9C46-8CA8-2FEA6877ACA0}" type="presParOf" srcId="{0C22293A-C8BE-324B-96F1-FF08CBC9EE68}" destId="{310F6D01-018E-2149-834B-FA1C96B338FD}" srcOrd="4" destOrd="0" presId="urn:microsoft.com/office/officeart/2005/8/layout/process1"/>
    <dgm:cxn modelId="{42036F3D-7218-0B44-AFC1-19088E7461DB}" type="presParOf" srcId="{0C22293A-C8BE-324B-96F1-FF08CBC9EE68}" destId="{B5695612-B7CA-DB45-AA91-191B4B52CEEF}" srcOrd="5" destOrd="0" presId="urn:microsoft.com/office/officeart/2005/8/layout/process1"/>
    <dgm:cxn modelId="{29291443-F5FB-3643-B2F0-15E6E2A5B9CE}" type="presParOf" srcId="{B5695612-B7CA-DB45-AA91-191B4B52CEEF}" destId="{F908D43E-F70C-C449-9405-51323DD82148}" srcOrd="0" destOrd="0" presId="urn:microsoft.com/office/officeart/2005/8/layout/process1"/>
    <dgm:cxn modelId="{AB3253D2-3459-DC49-8DA7-0DF18435AA03}" type="presParOf" srcId="{0C22293A-C8BE-324B-96F1-FF08CBC9EE68}" destId="{43A8A913-1294-8C40-8823-51132200DEEC}" srcOrd="6" destOrd="0" presId="urn:microsoft.com/office/officeart/2005/8/layout/process1"/>
    <dgm:cxn modelId="{9D033C0F-0633-E743-B6ED-917683CFEA96}" type="presParOf" srcId="{0C22293A-C8BE-324B-96F1-FF08CBC9EE68}" destId="{267EB8C4-001F-B646-91AD-6E5C1EAB2538}" srcOrd="7" destOrd="0" presId="urn:microsoft.com/office/officeart/2005/8/layout/process1"/>
    <dgm:cxn modelId="{FD99DB35-9096-8043-8013-9983EF454E62}" type="presParOf" srcId="{267EB8C4-001F-B646-91AD-6E5C1EAB2538}" destId="{C1BA86CC-33D2-0840-8B6C-596B09C15C4E}" srcOrd="0" destOrd="0" presId="urn:microsoft.com/office/officeart/2005/8/layout/process1"/>
    <dgm:cxn modelId="{51A9CF4B-8D86-0443-83C6-A07F9CA75743}" type="presParOf" srcId="{0C22293A-C8BE-324B-96F1-FF08CBC9EE68}" destId="{2C02FE22-DB45-6348-B089-197FA5BE39AB}" srcOrd="8" destOrd="0" presId="urn:microsoft.com/office/officeart/2005/8/layout/process1"/>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EEBB1B3-29B5-A24B-A910-D494CA3DA57D}" type="doc">
      <dgm:prSet loTypeId="urn:microsoft.com/office/officeart/2005/8/layout/process1" loCatId="" qsTypeId="urn:microsoft.com/office/officeart/2005/8/quickstyle/simple1" qsCatId="simple" csTypeId="urn:microsoft.com/office/officeart/2005/8/colors/accent1_2" csCatId="accent1" phldr="1"/>
      <dgm:spPr/>
    </dgm:pt>
    <dgm:pt modelId="{A21A775C-B37C-7E4E-8F7C-19825A18C00D}">
      <dgm:prSet phldrT="[Text]"/>
      <dgm:spPr>
        <a:solidFill>
          <a:schemeClr val="accent1">
            <a:lumMod val="50000"/>
          </a:schemeClr>
        </a:solidFill>
      </dgm:spPr>
      <dgm:t>
        <a:bodyPr/>
        <a:lstStyle/>
        <a:p>
          <a:r>
            <a:rPr lang="en-US" dirty="0"/>
            <a:t>Cool ions to motional ground state</a:t>
          </a:r>
        </a:p>
      </dgm:t>
    </dgm:pt>
    <dgm:pt modelId="{8E21FB5E-9B5F-3E41-AC03-91D15BD481B8}" type="parTrans" cxnId="{BABB9C68-0AFF-E84C-9153-1A0B67244C4F}">
      <dgm:prSet/>
      <dgm:spPr/>
      <dgm:t>
        <a:bodyPr/>
        <a:lstStyle/>
        <a:p>
          <a:endParaRPr lang="en-US"/>
        </a:p>
      </dgm:t>
    </dgm:pt>
    <dgm:pt modelId="{7815580D-3838-CA4A-995C-586B1E9A6FC9}" type="sibTrans" cxnId="{BABB9C68-0AFF-E84C-9153-1A0B67244C4F}">
      <dgm:prSet/>
      <dgm:spPr>
        <a:solidFill>
          <a:srgbClr val="AB995D"/>
        </a:solidFill>
      </dgm:spPr>
      <dgm:t>
        <a:bodyPr/>
        <a:lstStyle/>
        <a:p>
          <a:endParaRPr lang="en-US"/>
        </a:p>
      </dgm:t>
    </dgm:pt>
    <dgm:pt modelId="{21B72BFB-D53C-DD4B-B28E-0A09536AB276}">
      <dgm:prSet phldrT="[Text]"/>
      <dgm:spPr>
        <a:solidFill>
          <a:schemeClr val="accent1">
            <a:lumMod val="50000"/>
          </a:schemeClr>
        </a:solidFill>
      </dgm:spPr>
      <dgm:t>
        <a:bodyPr/>
        <a:lstStyle/>
        <a:p>
          <a:r>
            <a:rPr lang="en-US" dirty="0"/>
            <a:t>Merge</a:t>
          </a:r>
        </a:p>
      </dgm:t>
    </dgm:pt>
    <dgm:pt modelId="{DE6A1451-CEE1-0147-9BC7-65DE9CF1DA45}" type="parTrans" cxnId="{B2982E27-419B-5649-8B13-CE0F51CDA447}">
      <dgm:prSet/>
      <dgm:spPr/>
      <dgm:t>
        <a:bodyPr/>
        <a:lstStyle/>
        <a:p>
          <a:endParaRPr lang="en-US"/>
        </a:p>
      </dgm:t>
    </dgm:pt>
    <dgm:pt modelId="{630484D5-C1BB-ED46-BD02-529AA650B1DA}" type="sibTrans" cxnId="{B2982E27-419B-5649-8B13-CE0F51CDA447}">
      <dgm:prSet/>
      <dgm:spPr>
        <a:solidFill>
          <a:srgbClr val="AB995D"/>
        </a:solidFill>
      </dgm:spPr>
      <dgm:t>
        <a:bodyPr/>
        <a:lstStyle/>
        <a:p>
          <a:endParaRPr lang="en-US"/>
        </a:p>
      </dgm:t>
    </dgm:pt>
    <dgm:pt modelId="{ADEEF6CD-A593-2849-918C-E22A2DD6AD29}">
      <dgm:prSet phldrT="[Text]"/>
      <dgm:spPr>
        <a:solidFill>
          <a:schemeClr val="accent1">
            <a:lumMod val="50000"/>
          </a:schemeClr>
        </a:solidFill>
      </dgm:spPr>
      <dgm:t>
        <a:bodyPr/>
        <a:lstStyle/>
        <a:p>
          <a:r>
            <a:rPr lang="en-US" dirty="0"/>
            <a:t>Split</a:t>
          </a:r>
        </a:p>
      </dgm:t>
    </dgm:pt>
    <dgm:pt modelId="{79276D65-D706-3F44-B3BF-23E0244C9A1C}" type="parTrans" cxnId="{F96C48B1-9242-0C45-8411-2E48C2699B4F}">
      <dgm:prSet/>
      <dgm:spPr/>
      <dgm:t>
        <a:bodyPr/>
        <a:lstStyle/>
        <a:p>
          <a:endParaRPr lang="en-US"/>
        </a:p>
      </dgm:t>
    </dgm:pt>
    <dgm:pt modelId="{EAB0B7C2-7A77-4646-AA0C-7A6F6B98CFE2}" type="sibTrans" cxnId="{F96C48B1-9242-0C45-8411-2E48C2699B4F}">
      <dgm:prSet/>
      <dgm:spPr>
        <a:solidFill>
          <a:srgbClr val="AB995D"/>
        </a:solidFill>
      </dgm:spPr>
      <dgm:t>
        <a:bodyPr/>
        <a:lstStyle/>
        <a:p>
          <a:endParaRPr lang="en-US"/>
        </a:p>
      </dgm:t>
    </dgm:pt>
    <dgm:pt modelId="{6C4B6CA1-650F-794D-B959-FC23E0CB440D}">
      <dgm:prSet/>
      <dgm:spPr>
        <a:solidFill>
          <a:schemeClr val="accent1">
            <a:lumMod val="50000"/>
          </a:schemeClr>
        </a:solidFill>
      </dgm:spPr>
      <dgm:t>
        <a:bodyPr/>
        <a:lstStyle/>
        <a:p>
          <a:r>
            <a:rPr lang="en-US" dirty="0"/>
            <a:t>Analysis on blue axial sideband</a:t>
          </a:r>
        </a:p>
      </dgm:t>
    </dgm:pt>
    <dgm:pt modelId="{5F5EA9CE-B1F9-CE4F-A755-EF982137FEE7}" type="parTrans" cxnId="{75D9B61E-92E1-9748-8D9A-691BBD58FAC9}">
      <dgm:prSet/>
      <dgm:spPr/>
      <dgm:t>
        <a:bodyPr/>
        <a:lstStyle/>
        <a:p>
          <a:endParaRPr lang="en-US"/>
        </a:p>
      </dgm:t>
    </dgm:pt>
    <dgm:pt modelId="{4C4F3326-62C5-0840-9BFD-371911E74EB9}" type="sibTrans" cxnId="{75D9B61E-92E1-9748-8D9A-691BBD58FAC9}">
      <dgm:prSet/>
      <dgm:spPr>
        <a:solidFill>
          <a:srgbClr val="AB995D"/>
        </a:solidFill>
      </dgm:spPr>
      <dgm:t>
        <a:bodyPr/>
        <a:lstStyle/>
        <a:p>
          <a:endParaRPr lang="en-US"/>
        </a:p>
      </dgm:t>
    </dgm:pt>
    <dgm:pt modelId="{5F7ED9E3-C919-884C-BCF8-A9FCC722733E}">
      <dgm:prSet/>
      <dgm:spPr>
        <a:solidFill>
          <a:schemeClr val="accent1">
            <a:lumMod val="50000"/>
          </a:schemeClr>
        </a:solidFill>
      </dgm:spPr>
      <dgm:t>
        <a:bodyPr/>
        <a:lstStyle/>
        <a:p>
          <a:r>
            <a:rPr lang="en-US" dirty="0"/>
            <a:t>Detection</a:t>
          </a:r>
        </a:p>
      </dgm:t>
    </dgm:pt>
    <dgm:pt modelId="{B58704F6-F737-E74B-9811-0BF4272D0312}" type="parTrans" cxnId="{F754537F-01C2-AA4E-8BC3-55875C1DCC18}">
      <dgm:prSet/>
      <dgm:spPr/>
      <dgm:t>
        <a:bodyPr/>
        <a:lstStyle/>
        <a:p>
          <a:endParaRPr lang="en-US"/>
        </a:p>
      </dgm:t>
    </dgm:pt>
    <dgm:pt modelId="{2513689F-AC9B-094C-9BBC-C0FA9DD451FC}" type="sibTrans" cxnId="{F754537F-01C2-AA4E-8BC3-55875C1DCC18}">
      <dgm:prSet/>
      <dgm:spPr/>
      <dgm:t>
        <a:bodyPr/>
        <a:lstStyle/>
        <a:p>
          <a:endParaRPr lang="en-US"/>
        </a:p>
      </dgm:t>
    </dgm:pt>
    <dgm:pt modelId="{0C22293A-C8BE-324B-96F1-FF08CBC9EE68}" type="pres">
      <dgm:prSet presAssocID="{CEEBB1B3-29B5-A24B-A910-D494CA3DA57D}" presName="Name0" presStyleCnt="0">
        <dgm:presLayoutVars>
          <dgm:dir/>
          <dgm:resizeHandles val="exact"/>
        </dgm:presLayoutVars>
      </dgm:prSet>
      <dgm:spPr/>
    </dgm:pt>
    <dgm:pt modelId="{15CA675D-D270-B749-927F-95FDA28157F4}" type="pres">
      <dgm:prSet presAssocID="{A21A775C-B37C-7E4E-8F7C-19825A18C00D}" presName="node" presStyleLbl="node1" presStyleIdx="0" presStyleCnt="5">
        <dgm:presLayoutVars>
          <dgm:bulletEnabled val="1"/>
        </dgm:presLayoutVars>
      </dgm:prSet>
      <dgm:spPr/>
    </dgm:pt>
    <dgm:pt modelId="{1CFBF567-2905-B141-AB2C-FD91926F98AB}" type="pres">
      <dgm:prSet presAssocID="{7815580D-3838-CA4A-995C-586B1E9A6FC9}" presName="sibTrans" presStyleLbl="sibTrans2D1" presStyleIdx="0" presStyleCnt="4"/>
      <dgm:spPr/>
    </dgm:pt>
    <dgm:pt modelId="{C7E344A9-6BA5-4542-8367-48048A23414E}" type="pres">
      <dgm:prSet presAssocID="{7815580D-3838-CA4A-995C-586B1E9A6FC9}" presName="connectorText" presStyleLbl="sibTrans2D1" presStyleIdx="0" presStyleCnt="4"/>
      <dgm:spPr/>
    </dgm:pt>
    <dgm:pt modelId="{C90FCD47-AE82-C148-8B1D-E4845CAE33C1}" type="pres">
      <dgm:prSet presAssocID="{21B72BFB-D53C-DD4B-B28E-0A09536AB276}" presName="node" presStyleLbl="node1" presStyleIdx="1" presStyleCnt="5">
        <dgm:presLayoutVars>
          <dgm:bulletEnabled val="1"/>
        </dgm:presLayoutVars>
      </dgm:prSet>
      <dgm:spPr/>
    </dgm:pt>
    <dgm:pt modelId="{E4A6908F-D825-904A-A245-C000868C6574}" type="pres">
      <dgm:prSet presAssocID="{630484D5-C1BB-ED46-BD02-529AA650B1DA}" presName="sibTrans" presStyleLbl="sibTrans2D1" presStyleIdx="1" presStyleCnt="4"/>
      <dgm:spPr/>
    </dgm:pt>
    <dgm:pt modelId="{516A5EC0-F5FE-DF4F-AAD3-F071ADD831A5}" type="pres">
      <dgm:prSet presAssocID="{630484D5-C1BB-ED46-BD02-529AA650B1DA}" presName="connectorText" presStyleLbl="sibTrans2D1" presStyleIdx="1" presStyleCnt="4"/>
      <dgm:spPr/>
    </dgm:pt>
    <dgm:pt modelId="{310F6D01-018E-2149-834B-FA1C96B338FD}" type="pres">
      <dgm:prSet presAssocID="{ADEEF6CD-A593-2849-918C-E22A2DD6AD29}" presName="node" presStyleLbl="node1" presStyleIdx="2" presStyleCnt="5">
        <dgm:presLayoutVars>
          <dgm:bulletEnabled val="1"/>
        </dgm:presLayoutVars>
      </dgm:prSet>
      <dgm:spPr/>
    </dgm:pt>
    <dgm:pt modelId="{B5695612-B7CA-DB45-AA91-191B4B52CEEF}" type="pres">
      <dgm:prSet presAssocID="{EAB0B7C2-7A77-4646-AA0C-7A6F6B98CFE2}" presName="sibTrans" presStyleLbl="sibTrans2D1" presStyleIdx="2" presStyleCnt="4"/>
      <dgm:spPr/>
    </dgm:pt>
    <dgm:pt modelId="{F908D43E-F70C-C449-9405-51323DD82148}" type="pres">
      <dgm:prSet presAssocID="{EAB0B7C2-7A77-4646-AA0C-7A6F6B98CFE2}" presName="connectorText" presStyleLbl="sibTrans2D1" presStyleIdx="2" presStyleCnt="4"/>
      <dgm:spPr/>
    </dgm:pt>
    <dgm:pt modelId="{43A8A913-1294-8C40-8823-51132200DEEC}" type="pres">
      <dgm:prSet presAssocID="{6C4B6CA1-650F-794D-B959-FC23E0CB440D}" presName="node" presStyleLbl="node1" presStyleIdx="3" presStyleCnt="5">
        <dgm:presLayoutVars>
          <dgm:bulletEnabled val="1"/>
        </dgm:presLayoutVars>
      </dgm:prSet>
      <dgm:spPr/>
    </dgm:pt>
    <dgm:pt modelId="{267EB8C4-001F-B646-91AD-6E5C1EAB2538}" type="pres">
      <dgm:prSet presAssocID="{4C4F3326-62C5-0840-9BFD-371911E74EB9}" presName="sibTrans" presStyleLbl="sibTrans2D1" presStyleIdx="3" presStyleCnt="4"/>
      <dgm:spPr/>
    </dgm:pt>
    <dgm:pt modelId="{C1BA86CC-33D2-0840-8B6C-596B09C15C4E}" type="pres">
      <dgm:prSet presAssocID="{4C4F3326-62C5-0840-9BFD-371911E74EB9}" presName="connectorText" presStyleLbl="sibTrans2D1" presStyleIdx="3" presStyleCnt="4"/>
      <dgm:spPr/>
    </dgm:pt>
    <dgm:pt modelId="{2C02FE22-DB45-6348-B089-197FA5BE39AB}" type="pres">
      <dgm:prSet presAssocID="{5F7ED9E3-C919-884C-BCF8-A9FCC722733E}" presName="node" presStyleLbl="node1" presStyleIdx="4" presStyleCnt="5">
        <dgm:presLayoutVars>
          <dgm:bulletEnabled val="1"/>
        </dgm:presLayoutVars>
      </dgm:prSet>
      <dgm:spPr/>
    </dgm:pt>
  </dgm:ptLst>
  <dgm:cxnLst>
    <dgm:cxn modelId="{169CBE04-534A-FD46-9119-386A7244C151}" type="presOf" srcId="{ADEEF6CD-A593-2849-918C-E22A2DD6AD29}" destId="{310F6D01-018E-2149-834B-FA1C96B338FD}" srcOrd="0" destOrd="0" presId="urn:microsoft.com/office/officeart/2005/8/layout/process1"/>
    <dgm:cxn modelId="{733CEA06-5371-204D-9139-EBA888A2E07C}" type="presOf" srcId="{630484D5-C1BB-ED46-BD02-529AA650B1DA}" destId="{516A5EC0-F5FE-DF4F-AAD3-F071ADD831A5}" srcOrd="1" destOrd="0" presId="urn:microsoft.com/office/officeart/2005/8/layout/process1"/>
    <dgm:cxn modelId="{6CD42117-AAFF-5846-8885-39D40B8B130F}" type="presOf" srcId="{7815580D-3838-CA4A-995C-586B1E9A6FC9}" destId="{C7E344A9-6BA5-4542-8367-48048A23414E}" srcOrd="1" destOrd="0" presId="urn:microsoft.com/office/officeart/2005/8/layout/process1"/>
    <dgm:cxn modelId="{F2CB721A-6F07-B34F-A4F9-11E44F3BD4E3}" type="presOf" srcId="{EAB0B7C2-7A77-4646-AA0C-7A6F6B98CFE2}" destId="{F908D43E-F70C-C449-9405-51323DD82148}" srcOrd="1" destOrd="0" presId="urn:microsoft.com/office/officeart/2005/8/layout/process1"/>
    <dgm:cxn modelId="{75D9B61E-92E1-9748-8D9A-691BBD58FAC9}" srcId="{CEEBB1B3-29B5-A24B-A910-D494CA3DA57D}" destId="{6C4B6CA1-650F-794D-B959-FC23E0CB440D}" srcOrd="3" destOrd="0" parTransId="{5F5EA9CE-B1F9-CE4F-A755-EF982137FEE7}" sibTransId="{4C4F3326-62C5-0840-9BFD-371911E74EB9}"/>
    <dgm:cxn modelId="{A8560722-E9CA-3849-A17F-5673CAFEEA05}" type="presOf" srcId="{21B72BFB-D53C-DD4B-B28E-0A09536AB276}" destId="{C90FCD47-AE82-C148-8B1D-E4845CAE33C1}" srcOrd="0" destOrd="0" presId="urn:microsoft.com/office/officeart/2005/8/layout/process1"/>
    <dgm:cxn modelId="{B2982E27-419B-5649-8B13-CE0F51CDA447}" srcId="{CEEBB1B3-29B5-A24B-A910-D494CA3DA57D}" destId="{21B72BFB-D53C-DD4B-B28E-0A09536AB276}" srcOrd="1" destOrd="0" parTransId="{DE6A1451-CEE1-0147-9BC7-65DE9CF1DA45}" sibTransId="{630484D5-C1BB-ED46-BD02-529AA650B1DA}"/>
    <dgm:cxn modelId="{8E3A6433-1E88-EC49-856B-A32E6DFFB257}" type="presOf" srcId="{A21A775C-B37C-7E4E-8F7C-19825A18C00D}" destId="{15CA675D-D270-B749-927F-95FDA28157F4}" srcOrd="0" destOrd="0" presId="urn:microsoft.com/office/officeart/2005/8/layout/process1"/>
    <dgm:cxn modelId="{F8977C39-900E-584B-95A8-FD7582AA1ABB}" type="presOf" srcId="{5F7ED9E3-C919-884C-BCF8-A9FCC722733E}" destId="{2C02FE22-DB45-6348-B089-197FA5BE39AB}" srcOrd="0" destOrd="0" presId="urn:microsoft.com/office/officeart/2005/8/layout/process1"/>
    <dgm:cxn modelId="{2D32A95E-999F-7F46-8279-860E1FCBC9DE}" type="presOf" srcId="{630484D5-C1BB-ED46-BD02-529AA650B1DA}" destId="{E4A6908F-D825-904A-A245-C000868C6574}" srcOrd="0" destOrd="0" presId="urn:microsoft.com/office/officeart/2005/8/layout/process1"/>
    <dgm:cxn modelId="{31397D44-624C-334D-9B71-19E2F430983D}" type="presOf" srcId="{7815580D-3838-CA4A-995C-586B1E9A6FC9}" destId="{1CFBF567-2905-B141-AB2C-FD91926F98AB}" srcOrd="0" destOrd="0" presId="urn:microsoft.com/office/officeart/2005/8/layout/process1"/>
    <dgm:cxn modelId="{BABB9C68-0AFF-E84C-9153-1A0B67244C4F}" srcId="{CEEBB1B3-29B5-A24B-A910-D494CA3DA57D}" destId="{A21A775C-B37C-7E4E-8F7C-19825A18C00D}" srcOrd="0" destOrd="0" parTransId="{8E21FB5E-9B5F-3E41-AC03-91D15BD481B8}" sibTransId="{7815580D-3838-CA4A-995C-586B1E9A6FC9}"/>
    <dgm:cxn modelId="{D325D679-42E0-D842-9498-430850192A7F}" type="presOf" srcId="{4C4F3326-62C5-0840-9BFD-371911E74EB9}" destId="{267EB8C4-001F-B646-91AD-6E5C1EAB2538}" srcOrd="0" destOrd="0" presId="urn:microsoft.com/office/officeart/2005/8/layout/process1"/>
    <dgm:cxn modelId="{F560865A-5527-B846-9679-273F58BFA68C}" type="presOf" srcId="{EAB0B7C2-7A77-4646-AA0C-7A6F6B98CFE2}" destId="{B5695612-B7CA-DB45-AA91-191B4B52CEEF}" srcOrd="0" destOrd="0" presId="urn:microsoft.com/office/officeart/2005/8/layout/process1"/>
    <dgm:cxn modelId="{14E9EC7D-880D-9E47-AD04-86F1F3EC99BD}" type="presOf" srcId="{4C4F3326-62C5-0840-9BFD-371911E74EB9}" destId="{C1BA86CC-33D2-0840-8B6C-596B09C15C4E}" srcOrd="1" destOrd="0" presId="urn:microsoft.com/office/officeart/2005/8/layout/process1"/>
    <dgm:cxn modelId="{F754537F-01C2-AA4E-8BC3-55875C1DCC18}" srcId="{CEEBB1B3-29B5-A24B-A910-D494CA3DA57D}" destId="{5F7ED9E3-C919-884C-BCF8-A9FCC722733E}" srcOrd="4" destOrd="0" parTransId="{B58704F6-F737-E74B-9811-0BF4272D0312}" sibTransId="{2513689F-AC9B-094C-9BBC-C0FA9DD451FC}"/>
    <dgm:cxn modelId="{F96C48B1-9242-0C45-8411-2E48C2699B4F}" srcId="{CEEBB1B3-29B5-A24B-A910-D494CA3DA57D}" destId="{ADEEF6CD-A593-2849-918C-E22A2DD6AD29}" srcOrd="2" destOrd="0" parTransId="{79276D65-D706-3F44-B3BF-23E0244C9A1C}" sibTransId="{EAB0B7C2-7A77-4646-AA0C-7A6F6B98CFE2}"/>
    <dgm:cxn modelId="{1D246CB1-2EB0-FE47-B531-637723A77376}" type="presOf" srcId="{6C4B6CA1-650F-794D-B959-FC23E0CB440D}" destId="{43A8A913-1294-8C40-8823-51132200DEEC}" srcOrd="0" destOrd="0" presId="urn:microsoft.com/office/officeart/2005/8/layout/process1"/>
    <dgm:cxn modelId="{247A13D1-9D77-4B42-8B09-28B84B522AE1}" type="presOf" srcId="{CEEBB1B3-29B5-A24B-A910-D494CA3DA57D}" destId="{0C22293A-C8BE-324B-96F1-FF08CBC9EE68}" srcOrd="0" destOrd="0" presId="urn:microsoft.com/office/officeart/2005/8/layout/process1"/>
    <dgm:cxn modelId="{DE0AA907-82B0-F945-9636-7B9A160D62E5}" type="presParOf" srcId="{0C22293A-C8BE-324B-96F1-FF08CBC9EE68}" destId="{15CA675D-D270-B749-927F-95FDA28157F4}" srcOrd="0" destOrd="0" presId="urn:microsoft.com/office/officeart/2005/8/layout/process1"/>
    <dgm:cxn modelId="{B45C9B9F-EB13-C344-8F79-FF462D29FA68}" type="presParOf" srcId="{0C22293A-C8BE-324B-96F1-FF08CBC9EE68}" destId="{1CFBF567-2905-B141-AB2C-FD91926F98AB}" srcOrd="1" destOrd="0" presId="urn:microsoft.com/office/officeart/2005/8/layout/process1"/>
    <dgm:cxn modelId="{322AFAB0-6BE1-1244-AEE4-E3A284BC6484}" type="presParOf" srcId="{1CFBF567-2905-B141-AB2C-FD91926F98AB}" destId="{C7E344A9-6BA5-4542-8367-48048A23414E}" srcOrd="0" destOrd="0" presId="urn:microsoft.com/office/officeart/2005/8/layout/process1"/>
    <dgm:cxn modelId="{88B98BD1-380A-AA4D-BB9E-C19B66A66563}" type="presParOf" srcId="{0C22293A-C8BE-324B-96F1-FF08CBC9EE68}" destId="{C90FCD47-AE82-C148-8B1D-E4845CAE33C1}" srcOrd="2" destOrd="0" presId="urn:microsoft.com/office/officeart/2005/8/layout/process1"/>
    <dgm:cxn modelId="{C2623F18-5623-0745-8CE0-F2157B5F5C55}" type="presParOf" srcId="{0C22293A-C8BE-324B-96F1-FF08CBC9EE68}" destId="{E4A6908F-D825-904A-A245-C000868C6574}" srcOrd="3" destOrd="0" presId="urn:microsoft.com/office/officeart/2005/8/layout/process1"/>
    <dgm:cxn modelId="{39B67FC7-2C20-C544-BA93-3DE2ED14AD4E}" type="presParOf" srcId="{E4A6908F-D825-904A-A245-C000868C6574}" destId="{516A5EC0-F5FE-DF4F-AAD3-F071ADD831A5}" srcOrd="0" destOrd="0" presId="urn:microsoft.com/office/officeart/2005/8/layout/process1"/>
    <dgm:cxn modelId="{03CAF74B-65F8-9C46-8CA8-2FEA6877ACA0}" type="presParOf" srcId="{0C22293A-C8BE-324B-96F1-FF08CBC9EE68}" destId="{310F6D01-018E-2149-834B-FA1C96B338FD}" srcOrd="4" destOrd="0" presId="urn:microsoft.com/office/officeart/2005/8/layout/process1"/>
    <dgm:cxn modelId="{42036F3D-7218-0B44-AFC1-19088E7461DB}" type="presParOf" srcId="{0C22293A-C8BE-324B-96F1-FF08CBC9EE68}" destId="{B5695612-B7CA-DB45-AA91-191B4B52CEEF}" srcOrd="5" destOrd="0" presId="urn:microsoft.com/office/officeart/2005/8/layout/process1"/>
    <dgm:cxn modelId="{29291443-F5FB-3643-B2F0-15E6E2A5B9CE}" type="presParOf" srcId="{B5695612-B7CA-DB45-AA91-191B4B52CEEF}" destId="{F908D43E-F70C-C449-9405-51323DD82148}" srcOrd="0" destOrd="0" presId="urn:microsoft.com/office/officeart/2005/8/layout/process1"/>
    <dgm:cxn modelId="{AB3253D2-3459-DC49-8DA7-0DF18435AA03}" type="presParOf" srcId="{0C22293A-C8BE-324B-96F1-FF08CBC9EE68}" destId="{43A8A913-1294-8C40-8823-51132200DEEC}" srcOrd="6" destOrd="0" presId="urn:microsoft.com/office/officeart/2005/8/layout/process1"/>
    <dgm:cxn modelId="{9D033C0F-0633-E743-B6ED-917683CFEA96}" type="presParOf" srcId="{0C22293A-C8BE-324B-96F1-FF08CBC9EE68}" destId="{267EB8C4-001F-B646-91AD-6E5C1EAB2538}" srcOrd="7" destOrd="0" presId="urn:microsoft.com/office/officeart/2005/8/layout/process1"/>
    <dgm:cxn modelId="{FD99DB35-9096-8043-8013-9983EF454E62}" type="presParOf" srcId="{267EB8C4-001F-B646-91AD-6E5C1EAB2538}" destId="{C1BA86CC-33D2-0840-8B6C-596B09C15C4E}" srcOrd="0" destOrd="0" presId="urn:microsoft.com/office/officeart/2005/8/layout/process1"/>
    <dgm:cxn modelId="{51A9CF4B-8D86-0443-83C6-A07F9CA75743}" type="presParOf" srcId="{0C22293A-C8BE-324B-96F1-FF08CBC9EE68}" destId="{2C02FE22-DB45-6348-B089-197FA5BE39AB}" srcOrd="8" destOrd="0" presId="urn:microsoft.com/office/officeart/2005/8/layout/process1"/>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EEBB1B3-29B5-A24B-A910-D494CA3DA57D}" type="doc">
      <dgm:prSet loTypeId="urn:microsoft.com/office/officeart/2005/8/layout/process1" loCatId="" qsTypeId="urn:microsoft.com/office/officeart/2005/8/quickstyle/simple1" qsCatId="simple" csTypeId="urn:microsoft.com/office/officeart/2005/8/colors/accent1_2" csCatId="accent1" phldr="1"/>
      <dgm:spPr/>
    </dgm:pt>
    <dgm:pt modelId="{A21A775C-B37C-7E4E-8F7C-19825A18C00D}">
      <dgm:prSet phldrT="[Text]"/>
      <dgm:spPr>
        <a:solidFill>
          <a:schemeClr val="accent1">
            <a:lumMod val="50000"/>
          </a:schemeClr>
        </a:solidFill>
      </dgm:spPr>
      <dgm:t>
        <a:bodyPr/>
        <a:lstStyle/>
        <a:p>
          <a:r>
            <a:rPr lang="en-US" dirty="0"/>
            <a:t>Doppler heat Ion A and cool Ion B</a:t>
          </a:r>
        </a:p>
      </dgm:t>
    </dgm:pt>
    <dgm:pt modelId="{8E21FB5E-9B5F-3E41-AC03-91D15BD481B8}" type="parTrans" cxnId="{BABB9C68-0AFF-E84C-9153-1A0B67244C4F}">
      <dgm:prSet/>
      <dgm:spPr/>
      <dgm:t>
        <a:bodyPr/>
        <a:lstStyle/>
        <a:p>
          <a:endParaRPr lang="en-US"/>
        </a:p>
      </dgm:t>
    </dgm:pt>
    <dgm:pt modelId="{7815580D-3838-CA4A-995C-586B1E9A6FC9}" type="sibTrans" cxnId="{BABB9C68-0AFF-E84C-9153-1A0B67244C4F}">
      <dgm:prSet/>
      <dgm:spPr>
        <a:solidFill>
          <a:srgbClr val="AB995D"/>
        </a:solidFill>
      </dgm:spPr>
      <dgm:t>
        <a:bodyPr/>
        <a:lstStyle/>
        <a:p>
          <a:endParaRPr lang="en-US"/>
        </a:p>
      </dgm:t>
    </dgm:pt>
    <dgm:pt modelId="{6C4B6CA1-650F-794D-B959-FC23E0CB440D}">
      <dgm:prSet/>
      <dgm:spPr>
        <a:solidFill>
          <a:schemeClr val="accent1">
            <a:lumMod val="50000"/>
          </a:schemeClr>
        </a:solidFill>
      </dgm:spPr>
      <dgm:t>
        <a:bodyPr/>
        <a:lstStyle/>
        <a:p>
          <a:r>
            <a:rPr lang="en-US" dirty="0"/>
            <a:t>Analysis on blue axial sideband</a:t>
          </a:r>
        </a:p>
      </dgm:t>
    </dgm:pt>
    <dgm:pt modelId="{5F5EA9CE-B1F9-CE4F-A755-EF982137FEE7}" type="parTrans" cxnId="{75D9B61E-92E1-9748-8D9A-691BBD58FAC9}">
      <dgm:prSet/>
      <dgm:spPr/>
      <dgm:t>
        <a:bodyPr/>
        <a:lstStyle/>
        <a:p>
          <a:endParaRPr lang="en-US"/>
        </a:p>
      </dgm:t>
    </dgm:pt>
    <dgm:pt modelId="{4C4F3326-62C5-0840-9BFD-371911E74EB9}" type="sibTrans" cxnId="{75D9B61E-92E1-9748-8D9A-691BBD58FAC9}">
      <dgm:prSet/>
      <dgm:spPr>
        <a:solidFill>
          <a:srgbClr val="AB995D"/>
        </a:solidFill>
      </dgm:spPr>
      <dgm:t>
        <a:bodyPr/>
        <a:lstStyle/>
        <a:p>
          <a:endParaRPr lang="en-US"/>
        </a:p>
      </dgm:t>
    </dgm:pt>
    <dgm:pt modelId="{5F7ED9E3-C919-884C-BCF8-A9FCC722733E}">
      <dgm:prSet/>
      <dgm:spPr>
        <a:solidFill>
          <a:schemeClr val="accent1">
            <a:lumMod val="50000"/>
          </a:schemeClr>
        </a:solidFill>
      </dgm:spPr>
      <dgm:t>
        <a:bodyPr/>
        <a:lstStyle/>
        <a:p>
          <a:r>
            <a:rPr lang="en-US" dirty="0"/>
            <a:t>Detection</a:t>
          </a:r>
        </a:p>
      </dgm:t>
    </dgm:pt>
    <dgm:pt modelId="{B58704F6-F737-E74B-9811-0BF4272D0312}" type="parTrans" cxnId="{F754537F-01C2-AA4E-8BC3-55875C1DCC18}">
      <dgm:prSet/>
      <dgm:spPr/>
      <dgm:t>
        <a:bodyPr/>
        <a:lstStyle/>
        <a:p>
          <a:endParaRPr lang="en-US"/>
        </a:p>
      </dgm:t>
    </dgm:pt>
    <dgm:pt modelId="{2513689F-AC9B-094C-9BBC-C0FA9DD451FC}" type="sibTrans" cxnId="{F754537F-01C2-AA4E-8BC3-55875C1DCC18}">
      <dgm:prSet/>
      <dgm:spPr/>
      <dgm:t>
        <a:bodyPr/>
        <a:lstStyle/>
        <a:p>
          <a:endParaRPr lang="en-US"/>
        </a:p>
      </dgm:t>
    </dgm:pt>
    <dgm:pt modelId="{21B72BFB-D53C-DD4B-B28E-0A09536AB276}">
      <dgm:prSet phldrT="[Text]"/>
      <dgm:spPr>
        <a:solidFill>
          <a:schemeClr val="accent1">
            <a:lumMod val="50000"/>
          </a:schemeClr>
        </a:solidFill>
      </dgm:spPr>
      <dgm:t>
        <a:bodyPr/>
        <a:lstStyle/>
        <a:p>
          <a:r>
            <a:rPr lang="en-US" dirty="0"/>
            <a:t>Merge</a:t>
          </a:r>
        </a:p>
      </dgm:t>
    </dgm:pt>
    <dgm:pt modelId="{630484D5-C1BB-ED46-BD02-529AA650B1DA}" type="sibTrans" cxnId="{B2982E27-419B-5649-8B13-CE0F51CDA447}">
      <dgm:prSet/>
      <dgm:spPr>
        <a:solidFill>
          <a:srgbClr val="AB995D"/>
        </a:solidFill>
      </dgm:spPr>
      <dgm:t>
        <a:bodyPr/>
        <a:lstStyle/>
        <a:p>
          <a:endParaRPr lang="en-US"/>
        </a:p>
      </dgm:t>
    </dgm:pt>
    <dgm:pt modelId="{DE6A1451-CEE1-0147-9BC7-65DE9CF1DA45}" type="parTrans" cxnId="{B2982E27-419B-5649-8B13-CE0F51CDA447}">
      <dgm:prSet/>
      <dgm:spPr/>
      <dgm:t>
        <a:bodyPr/>
        <a:lstStyle/>
        <a:p>
          <a:endParaRPr lang="en-US"/>
        </a:p>
      </dgm:t>
    </dgm:pt>
    <dgm:pt modelId="{ADEEF6CD-A593-2849-918C-E22A2DD6AD29}">
      <dgm:prSet phldrT="[Text]"/>
      <dgm:spPr>
        <a:solidFill>
          <a:schemeClr val="accent1">
            <a:lumMod val="50000"/>
          </a:schemeClr>
        </a:solidFill>
      </dgm:spPr>
      <dgm:t>
        <a:bodyPr/>
        <a:lstStyle/>
        <a:p>
          <a:r>
            <a:rPr lang="en-US" dirty="0"/>
            <a:t>Split</a:t>
          </a:r>
        </a:p>
      </dgm:t>
    </dgm:pt>
    <dgm:pt modelId="{EAB0B7C2-7A77-4646-AA0C-7A6F6B98CFE2}" type="sibTrans" cxnId="{F96C48B1-9242-0C45-8411-2E48C2699B4F}">
      <dgm:prSet/>
      <dgm:spPr>
        <a:solidFill>
          <a:srgbClr val="AB995D"/>
        </a:solidFill>
      </dgm:spPr>
      <dgm:t>
        <a:bodyPr/>
        <a:lstStyle/>
        <a:p>
          <a:endParaRPr lang="en-US"/>
        </a:p>
      </dgm:t>
    </dgm:pt>
    <dgm:pt modelId="{79276D65-D706-3F44-B3BF-23E0244C9A1C}" type="parTrans" cxnId="{F96C48B1-9242-0C45-8411-2E48C2699B4F}">
      <dgm:prSet/>
      <dgm:spPr/>
      <dgm:t>
        <a:bodyPr/>
        <a:lstStyle/>
        <a:p>
          <a:endParaRPr lang="en-US"/>
        </a:p>
      </dgm:t>
    </dgm:pt>
    <dgm:pt modelId="{0C22293A-C8BE-324B-96F1-FF08CBC9EE68}" type="pres">
      <dgm:prSet presAssocID="{CEEBB1B3-29B5-A24B-A910-D494CA3DA57D}" presName="Name0" presStyleCnt="0">
        <dgm:presLayoutVars>
          <dgm:dir/>
          <dgm:resizeHandles val="exact"/>
        </dgm:presLayoutVars>
      </dgm:prSet>
      <dgm:spPr/>
    </dgm:pt>
    <dgm:pt modelId="{15CA675D-D270-B749-927F-95FDA28157F4}" type="pres">
      <dgm:prSet presAssocID="{A21A775C-B37C-7E4E-8F7C-19825A18C00D}" presName="node" presStyleLbl="node1" presStyleIdx="0" presStyleCnt="5">
        <dgm:presLayoutVars>
          <dgm:bulletEnabled val="1"/>
        </dgm:presLayoutVars>
      </dgm:prSet>
      <dgm:spPr/>
    </dgm:pt>
    <dgm:pt modelId="{1CFBF567-2905-B141-AB2C-FD91926F98AB}" type="pres">
      <dgm:prSet presAssocID="{7815580D-3838-CA4A-995C-586B1E9A6FC9}" presName="sibTrans" presStyleLbl="sibTrans2D1" presStyleIdx="0" presStyleCnt="4"/>
      <dgm:spPr/>
    </dgm:pt>
    <dgm:pt modelId="{C7E344A9-6BA5-4542-8367-48048A23414E}" type="pres">
      <dgm:prSet presAssocID="{7815580D-3838-CA4A-995C-586B1E9A6FC9}" presName="connectorText" presStyleLbl="sibTrans2D1" presStyleIdx="0" presStyleCnt="4"/>
      <dgm:spPr/>
    </dgm:pt>
    <dgm:pt modelId="{C90FCD47-AE82-C148-8B1D-E4845CAE33C1}" type="pres">
      <dgm:prSet presAssocID="{21B72BFB-D53C-DD4B-B28E-0A09536AB276}" presName="node" presStyleLbl="node1" presStyleIdx="1" presStyleCnt="5">
        <dgm:presLayoutVars>
          <dgm:bulletEnabled val="1"/>
        </dgm:presLayoutVars>
      </dgm:prSet>
      <dgm:spPr/>
    </dgm:pt>
    <dgm:pt modelId="{E4A6908F-D825-904A-A245-C000868C6574}" type="pres">
      <dgm:prSet presAssocID="{630484D5-C1BB-ED46-BD02-529AA650B1DA}" presName="sibTrans" presStyleLbl="sibTrans2D1" presStyleIdx="1" presStyleCnt="4"/>
      <dgm:spPr/>
    </dgm:pt>
    <dgm:pt modelId="{516A5EC0-F5FE-DF4F-AAD3-F071ADD831A5}" type="pres">
      <dgm:prSet presAssocID="{630484D5-C1BB-ED46-BD02-529AA650B1DA}" presName="connectorText" presStyleLbl="sibTrans2D1" presStyleIdx="1" presStyleCnt="4"/>
      <dgm:spPr/>
    </dgm:pt>
    <dgm:pt modelId="{310F6D01-018E-2149-834B-FA1C96B338FD}" type="pres">
      <dgm:prSet presAssocID="{ADEEF6CD-A593-2849-918C-E22A2DD6AD29}" presName="node" presStyleLbl="node1" presStyleIdx="2" presStyleCnt="5">
        <dgm:presLayoutVars>
          <dgm:bulletEnabled val="1"/>
        </dgm:presLayoutVars>
      </dgm:prSet>
      <dgm:spPr/>
    </dgm:pt>
    <dgm:pt modelId="{B5695612-B7CA-DB45-AA91-191B4B52CEEF}" type="pres">
      <dgm:prSet presAssocID="{EAB0B7C2-7A77-4646-AA0C-7A6F6B98CFE2}" presName="sibTrans" presStyleLbl="sibTrans2D1" presStyleIdx="2" presStyleCnt="4"/>
      <dgm:spPr/>
    </dgm:pt>
    <dgm:pt modelId="{F908D43E-F70C-C449-9405-51323DD82148}" type="pres">
      <dgm:prSet presAssocID="{EAB0B7C2-7A77-4646-AA0C-7A6F6B98CFE2}" presName="connectorText" presStyleLbl="sibTrans2D1" presStyleIdx="2" presStyleCnt="4"/>
      <dgm:spPr/>
    </dgm:pt>
    <dgm:pt modelId="{43A8A913-1294-8C40-8823-51132200DEEC}" type="pres">
      <dgm:prSet presAssocID="{6C4B6CA1-650F-794D-B959-FC23E0CB440D}" presName="node" presStyleLbl="node1" presStyleIdx="3" presStyleCnt="5">
        <dgm:presLayoutVars>
          <dgm:bulletEnabled val="1"/>
        </dgm:presLayoutVars>
      </dgm:prSet>
      <dgm:spPr/>
    </dgm:pt>
    <dgm:pt modelId="{267EB8C4-001F-B646-91AD-6E5C1EAB2538}" type="pres">
      <dgm:prSet presAssocID="{4C4F3326-62C5-0840-9BFD-371911E74EB9}" presName="sibTrans" presStyleLbl="sibTrans2D1" presStyleIdx="3" presStyleCnt="4"/>
      <dgm:spPr/>
    </dgm:pt>
    <dgm:pt modelId="{C1BA86CC-33D2-0840-8B6C-596B09C15C4E}" type="pres">
      <dgm:prSet presAssocID="{4C4F3326-62C5-0840-9BFD-371911E74EB9}" presName="connectorText" presStyleLbl="sibTrans2D1" presStyleIdx="3" presStyleCnt="4"/>
      <dgm:spPr/>
    </dgm:pt>
    <dgm:pt modelId="{2C02FE22-DB45-6348-B089-197FA5BE39AB}" type="pres">
      <dgm:prSet presAssocID="{5F7ED9E3-C919-884C-BCF8-A9FCC722733E}" presName="node" presStyleLbl="node1" presStyleIdx="4" presStyleCnt="5">
        <dgm:presLayoutVars>
          <dgm:bulletEnabled val="1"/>
        </dgm:presLayoutVars>
      </dgm:prSet>
      <dgm:spPr/>
    </dgm:pt>
  </dgm:ptLst>
  <dgm:cxnLst>
    <dgm:cxn modelId="{169CBE04-534A-FD46-9119-386A7244C151}" type="presOf" srcId="{ADEEF6CD-A593-2849-918C-E22A2DD6AD29}" destId="{310F6D01-018E-2149-834B-FA1C96B338FD}" srcOrd="0" destOrd="0" presId="urn:microsoft.com/office/officeart/2005/8/layout/process1"/>
    <dgm:cxn modelId="{733CEA06-5371-204D-9139-EBA888A2E07C}" type="presOf" srcId="{630484D5-C1BB-ED46-BD02-529AA650B1DA}" destId="{516A5EC0-F5FE-DF4F-AAD3-F071ADD831A5}" srcOrd="1" destOrd="0" presId="urn:microsoft.com/office/officeart/2005/8/layout/process1"/>
    <dgm:cxn modelId="{6CD42117-AAFF-5846-8885-39D40B8B130F}" type="presOf" srcId="{7815580D-3838-CA4A-995C-586B1E9A6FC9}" destId="{C7E344A9-6BA5-4542-8367-48048A23414E}" srcOrd="1" destOrd="0" presId="urn:microsoft.com/office/officeart/2005/8/layout/process1"/>
    <dgm:cxn modelId="{F2CB721A-6F07-B34F-A4F9-11E44F3BD4E3}" type="presOf" srcId="{EAB0B7C2-7A77-4646-AA0C-7A6F6B98CFE2}" destId="{F908D43E-F70C-C449-9405-51323DD82148}" srcOrd="1" destOrd="0" presId="urn:microsoft.com/office/officeart/2005/8/layout/process1"/>
    <dgm:cxn modelId="{75D9B61E-92E1-9748-8D9A-691BBD58FAC9}" srcId="{CEEBB1B3-29B5-A24B-A910-D494CA3DA57D}" destId="{6C4B6CA1-650F-794D-B959-FC23E0CB440D}" srcOrd="3" destOrd="0" parTransId="{5F5EA9CE-B1F9-CE4F-A755-EF982137FEE7}" sibTransId="{4C4F3326-62C5-0840-9BFD-371911E74EB9}"/>
    <dgm:cxn modelId="{A8560722-E9CA-3849-A17F-5673CAFEEA05}" type="presOf" srcId="{21B72BFB-D53C-DD4B-B28E-0A09536AB276}" destId="{C90FCD47-AE82-C148-8B1D-E4845CAE33C1}" srcOrd="0" destOrd="0" presId="urn:microsoft.com/office/officeart/2005/8/layout/process1"/>
    <dgm:cxn modelId="{B2982E27-419B-5649-8B13-CE0F51CDA447}" srcId="{CEEBB1B3-29B5-A24B-A910-D494CA3DA57D}" destId="{21B72BFB-D53C-DD4B-B28E-0A09536AB276}" srcOrd="1" destOrd="0" parTransId="{DE6A1451-CEE1-0147-9BC7-65DE9CF1DA45}" sibTransId="{630484D5-C1BB-ED46-BD02-529AA650B1DA}"/>
    <dgm:cxn modelId="{8E3A6433-1E88-EC49-856B-A32E6DFFB257}" type="presOf" srcId="{A21A775C-B37C-7E4E-8F7C-19825A18C00D}" destId="{15CA675D-D270-B749-927F-95FDA28157F4}" srcOrd="0" destOrd="0" presId="urn:microsoft.com/office/officeart/2005/8/layout/process1"/>
    <dgm:cxn modelId="{F8977C39-900E-584B-95A8-FD7582AA1ABB}" type="presOf" srcId="{5F7ED9E3-C919-884C-BCF8-A9FCC722733E}" destId="{2C02FE22-DB45-6348-B089-197FA5BE39AB}" srcOrd="0" destOrd="0" presId="urn:microsoft.com/office/officeart/2005/8/layout/process1"/>
    <dgm:cxn modelId="{2D32A95E-999F-7F46-8279-860E1FCBC9DE}" type="presOf" srcId="{630484D5-C1BB-ED46-BD02-529AA650B1DA}" destId="{E4A6908F-D825-904A-A245-C000868C6574}" srcOrd="0" destOrd="0" presId="urn:microsoft.com/office/officeart/2005/8/layout/process1"/>
    <dgm:cxn modelId="{31397D44-624C-334D-9B71-19E2F430983D}" type="presOf" srcId="{7815580D-3838-CA4A-995C-586B1E9A6FC9}" destId="{1CFBF567-2905-B141-AB2C-FD91926F98AB}" srcOrd="0" destOrd="0" presId="urn:microsoft.com/office/officeart/2005/8/layout/process1"/>
    <dgm:cxn modelId="{BABB9C68-0AFF-E84C-9153-1A0B67244C4F}" srcId="{CEEBB1B3-29B5-A24B-A910-D494CA3DA57D}" destId="{A21A775C-B37C-7E4E-8F7C-19825A18C00D}" srcOrd="0" destOrd="0" parTransId="{8E21FB5E-9B5F-3E41-AC03-91D15BD481B8}" sibTransId="{7815580D-3838-CA4A-995C-586B1E9A6FC9}"/>
    <dgm:cxn modelId="{D325D679-42E0-D842-9498-430850192A7F}" type="presOf" srcId="{4C4F3326-62C5-0840-9BFD-371911E74EB9}" destId="{267EB8C4-001F-B646-91AD-6E5C1EAB2538}" srcOrd="0" destOrd="0" presId="urn:microsoft.com/office/officeart/2005/8/layout/process1"/>
    <dgm:cxn modelId="{F560865A-5527-B846-9679-273F58BFA68C}" type="presOf" srcId="{EAB0B7C2-7A77-4646-AA0C-7A6F6B98CFE2}" destId="{B5695612-B7CA-DB45-AA91-191B4B52CEEF}" srcOrd="0" destOrd="0" presId="urn:microsoft.com/office/officeart/2005/8/layout/process1"/>
    <dgm:cxn modelId="{14E9EC7D-880D-9E47-AD04-86F1F3EC99BD}" type="presOf" srcId="{4C4F3326-62C5-0840-9BFD-371911E74EB9}" destId="{C1BA86CC-33D2-0840-8B6C-596B09C15C4E}" srcOrd="1" destOrd="0" presId="urn:microsoft.com/office/officeart/2005/8/layout/process1"/>
    <dgm:cxn modelId="{F754537F-01C2-AA4E-8BC3-55875C1DCC18}" srcId="{CEEBB1B3-29B5-A24B-A910-D494CA3DA57D}" destId="{5F7ED9E3-C919-884C-BCF8-A9FCC722733E}" srcOrd="4" destOrd="0" parTransId="{B58704F6-F737-E74B-9811-0BF4272D0312}" sibTransId="{2513689F-AC9B-094C-9BBC-C0FA9DD451FC}"/>
    <dgm:cxn modelId="{F96C48B1-9242-0C45-8411-2E48C2699B4F}" srcId="{CEEBB1B3-29B5-A24B-A910-D494CA3DA57D}" destId="{ADEEF6CD-A593-2849-918C-E22A2DD6AD29}" srcOrd="2" destOrd="0" parTransId="{79276D65-D706-3F44-B3BF-23E0244C9A1C}" sibTransId="{EAB0B7C2-7A77-4646-AA0C-7A6F6B98CFE2}"/>
    <dgm:cxn modelId="{1D246CB1-2EB0-FE47-B531-637723A77376}" type="presOf" srcId="{6C4B6CA1-650F-794D-B959-FC23E0CB440D}" destId="{43A8A913-1294-8C40-8823-51132200DEEC}" srcOrd="0" destOrd="0" presId="urn:microsoft.com/office/officeart/2005/8/layout/process1"/>
    <dgm:cxn modelId="{247A13D1-9D77-4B42-8B09-28B84B522AE1}" type="presOf" srcId="{CEEBB1B3-29B5-A24B-A910-D494CA3DA57D}" destId="{0C22293A-C8BE-324B-96F1-FF08CBC9EE68}" srcOrd="0" destOrd="0" presId="urn:microsoft.com/office/officeart/2005/8/layout/process1"/>
    <dgm:cxn modelId="{DE0AA907-82B0-F945-9636-7B9A160D62E5}" type="presParOf" srcId="{0C22293A-C8BE-324B-96F1-FF08CBC9EE68}" destId="{15CA675D-D270-B749-927F-95FDA28157F4}" srcOrd="0" destOrd="0" presId="urn:microsoft.com/office/officeart/2005/8/layout/process1"/>
    <dgm:cxn modelId="{B45C9B9F-EB13-C344-8F79-FF462D29FA68}" type="presParOf" srcId="{0C22293A-C8BE-324B-96F1-FF08CBC9EE68}" destId="{1CFBF567-2905-B141-AB2C-FD91926F98AB}" srcOrd="1" destOrd="0" presId="urn:microsoft.com/office/officeart/2005/8/layout/process1"/>
    <dgm:cxn modelId="{322AFAB0-6BE1-1244-AEE4-E3A284BC6484}" type="presParOf" srcId="{1CFBF567-2905-B141-AB2C-FD91926F98AB}" destId="{C7E344A9-6BA5-4542-8367-48048A23414E}" srcOrd="0" destOrd="0" presId="urn:microsoft.com/office/officeart/2005/8/layout/process1"/>
    <dgm:cxn modelId="{88B98BD1-380A-AA4D-BB9E-C19B66A66563}" type="presParOf" srcId="{0C22293A-C8BE-324B-96F1-FF08CBC9EE68}" destId="{C90FCD47-AE82-C148-8B1D-E4845CAE33C1}" srcOrd="2" destOrd="0" presId="urn:microsoft.com/office/officeart/2005/8/layout/process1"/>
    <dgm:cxn modelId="{C2623F18-5623-0745-8CE0-F2157B5F5C55}" type="presParOf" srcId="{0C22293A-C8BE-324B-96F1-FF08CBC9EE68}" destId="{E4A6908F-D825-904A-A245-C000868C6574}" srcOrd="3" destOrd="0" presId="urn:microsoft.com/office/officeart/2005/8/layout/process1"/>
    <dgm:cxn modelId="{39B67FC7-2C20-C544-BA93-3DE2ED14AD4E}" type="presParOf" srcId="{E4A6908F-D825-904A-A245-C000868C6574}" destId="{516A5EC0-F5FE-DF4F-AAD3-F071ADD831A5}" srcOrd="0" destOrd="0" presId="urn:microsoft.com/office/officeart/2005/8/layout/process1"/>
    <dgm:cxn modelId="{03CAF74B-65F8-9C46-8CA8-2FEA6877ACA0}" type="presParOf" srcId="{0C22293A-C8BE-324B-96F1-FF08CBC9EE68}" destId="{310F6D01-018E-2149-834B-FA1C96B338FD}" srcOrd="4" destOrd="0" presId="urn:microsoft.com/office/officeart/2005/8/layout/process1"/>
    <dgm:cxn modelId="{42036F3D-7218-0B44-AFC1-19088E7461DB}" type="presParOf" srcId="{0C22293A-C8BE-324B-96F1-FF08CBC9EE68}" destId="{B5695612-B7CA-DB45-AA91-191B4B52CEEF}" srcOrd="5" destOrd="0" presId="urn:microsoft.com/office/officeart/2005/8/layout/process1"/>
    <dgm:cxn modelId="{29291443-F5FB-3643-B2F0-15E6E2A5B9CE}" type="presParOf" srcId="{B5695612-B7CA-DB45-AA91-191B4B52CEEF}" destId="{F908D43E-F70C-C449-9405-51323DD82148}" srcOrd="0" destOrd="0" presId="urn:microsoft.com/office/officeart/2005/8/layout/process1"/>
    <dgm:cxn modelId="{AB3253D2-3459-DC49-8DA7-0DF18435AA03}" type="presParOf" srcId="{0C22293A-C8BE-324B-96F1-FF08CBC9EE68}" destId="{43A8A913-1294-8C40-8823-51132200DEEC}" srcOrd="6" destOrd="0" presId="urn:microsoft.com/office/officeart/2005/8/layout/process1"/>
    <dgm:cxn modelId="{9D033C0F-0633-E743-B6ED-917683CFEA96}" type="presParOf" srcId="{0C22293A-C8BE-324B-96F1-FF08CBC9EE68}" destId="{267EB8C4-001F-B646-91AD-6E5C1EAB2538}" srcOrd="7" destOrd="0" presId="urn:microsoft.com/office/officeart/2005/8/layout/process1"/>
    <dgm:cxn modelId="{FD99DB35-9096-8043-8013-9983EF454E62}" type="presParOf" srcId="{267EB8C4-001F-B646-91AD-6E5C1EAB2538}" destId="{C1BA86CC-33D2-0840-8B6C-596B09C15C4E}" srcOrd="0" destOrd="0" presId="urn:microsoft.com/office/officeart/2005/8/layout/process1"/>
    <dgm:cxn modelId="{51A9CF4B-8D86-0443-83C6-A07F9CA75743}" type="presParOf" srcId="{0C22293A-C8BE-324B-96F1-FF08CBC9EE68}" destId="{2C02FE22-DB45-6348-B089-197FA5BE39AB}" srcOrd="8" destOrd="0" presId="urn:microsoft.com/office/officeart/2005/8/layout/process1"/>
  </dgm:cxnLst>
  <dgm:bg/>
  <dgm:whole/>
  <dgm:extLst>
    <a:ext uri="http://schemas.microsoft.com/office/drawing/2008/diagram">
      <dsp:dataModelExt xmlns:dsp="http://schemas.microsoft.com/office/drawing/2008/diagram" relId="rId3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CA675D-D270-B749-927F-95FDA28157F4}">
      <dsp:nvSpPr>
        <dsp:cNvPr id="0" name=""/>
        <dsp:cNvSpPr/>
      </dsp:nvSpPr>
      <dsp:spPr>
        <a:xfrm>
          <a:off x="4889" y="863522"/>
          <a:ext cx="1515702" cy="1241129"/>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Cool ions to motional ground state</a:t>
          </a:r>
        </a:p>
      </dsp:txBody>
      <dsp:txXfrm>
        <a:off x="41240" y="899873"/>
        <a:ext cx="1443000" cy="1168427"/>
      </dsp:txXfrm>
    </dsp:sp>
    <dsp:sp modelId="{1CFBF567-2905-B141-AB2C-FD91926F98AB}">
      <dsp:nvSpPr>
        <dsp:cNvPr id="0" name=""/>
        <dsp:cNvSpPr/>
      </dsp:nvSpPr>
      <dsp:spPr>
        <a:xfrm>
          <a:off x="1672162" y="1296139"/>
          <a:ext cx="321328" cy="375894"/>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672162" y="1371318"/>
        <a:ext cx="224930" cy="225536"/>
      </dsp:txXfrm>
    </dsp:sp>
    <dsp:sp modelId="{C90FCD47-AE82-C148-8B1D-E4845CAE33C1}">
      <dsp:nvSpPr>
        <dsp:cNvPr id="0" name=""/>
        <dsp:cNvSpPr/>
      </dsp:nvSpPr>
      <dsp:spPr>
        <a:xfrm>
          <a:off x="2126873" y="863522"/>
          <a:ext cx="1515702" cy="1241129"/>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Merge</a:t>
          </a:r>
        </a:p>
      </dsp:txBody>
      <dsp:txXfrm>
        <a:off x="2163224" y="899873"/>
        <a:ext cx="1443000" cy="1168427"/>
      </dsp:txXfrm>
    </dsp:sp>
    <dsp:sp modelId="{E4A6908F-D825-904A-A245-C000868C6574}">
      <dsp:nvSpPr>
        <dsp:cNvPr id="0" name=""/>
        <dsp:cNvSpPr/>
      </dsp:nvSpPr>
      <dsp:spPr>
        <a:xfrm>
          <a:off x="3794145" y="1296139"/>
          <a:ext cx="321328" cy="375894"/>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794145" y="1371318"/>
        <a:ext cx="224930" cy="225536"/>
      </dsp:txXfrm>
    </dsp:sp>
    <dsp:sp modelId="{310F6D01-018E-2149-834B-FA1C96B338FD}">
      <dsp:nvSpPr>
        <dsp:cNvPr id="0" name=""/>
        <dsp:cNvSpPr/>
      </dsp:nvSpPr>
      <dsp:spPr>
        <a:xfrm>
          <a:off x="4248856" y="863522"/>
          <a:ext cx="1515702" cy="1241129"/>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Adiabatic transport to Site B</a:t>
          </a:r>
        </a:p>
      </dsp:txBody>
      <dsp:txXfrm>
        <a:off x="4285207" y="899873"/>
        <a:ext cx="1443000" cy="1168427"/>
      </dsp:txXfrm>
    </dsp:sp>
    <dsp:sp modelId="{B5695612-B7CA-DB45-AA91-191B4B52CEEF}">
      <dsp:nvSpPr>
        <dsp:cNvPr id="0" name=""/>
        <dsp:cNvSpPr/>
      </dsp:nvSpPr>
      <dsp:spPr>
        <a:xfrm>
          <a:off x="5916129" y="1296139"/>
          <a:ext cx="321328" cy="375894"/>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916129" y="1371318"/>
        <a:ext cx="224930" cy="225536"/>
      </dsp:txXfrm>
    </dsp:sp>
    <dsp:sp modelId="{43A8A913-1294-8C40-8823-51132200DEEC}">
      <dsp:nvSpPr>
        <dsp:cNvPr id="0" name=""/>
        <dsp:cNvSpPr/>
      </dsp:nvSpPr>
      <dsp:spPr>
        <a:xfrm>
          <a:off x="6370840" y="863522"/>
          <a:ext cx="1515702" cy="1241129"/>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Analysis on blue sideband of axial COM mode</a:t>
          </a:r>
        </a:p>
      </dsp:txBody>
      <dsp:txXfrm>
        <a:off x="6407191" y="899873"/>
        <a:ext cx="1443000" cy="1168427"/>
      </dsp:txXfrm>
    </dsp:sp>
    <dsp:sp modelId="{7BD2FBF8-E4BF-6340-8039-DE22563658A6}">
      <dsp:nvSpPr>
        <dsp:cNvPr id="0" name=""/>
        <dsp:cNvSpPr/>
      </dsp:nvSpPr>
      <dsp:spPr>
        <a:xfrm>
          <a:off x="8038113" y="1296139"/>
          <a:ext cx="321328" cy="375894"/>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038113" y="1371318"/>
        <a:ext cx="224930" cy="225536"/>
      </dsp:txXfrm>
    </dsp:sp>
    <dsp:sp modelId="{41C7BDA1-A10B-BB46-8B9C-0C2466DBF6DC}">
      <dsp:nvSpPr>
        <dsp:cNvPr id="0" name=""/>
        <dsp:cNvSpPr/>
      </dsp:nvSpPr>
      <dsp:spPr>
        <a:xfrm>
          <a:off x="8492824" y="863522"/>
          <a:ext cx="1515702" cy="1241129"/>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Detection</a:t>
          </a:r>
        </a:p>
      </dsp:txBody>
      <dsp:txXfrm>
        <a:off x="8529175" y="899873"/>
        <a:ext cx="1443000" cy="11684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CA675D-D270-B749-927F-95FDA28157F4}">
      <dsp:nvSpPr>
        <dsp:cNvPr id="0" name=""/>
        <dsp:cNvSpPr/>
      </dsp:nvSpPr>
      <dsp:spPr>
        <a:xfrm>
          <a:off x="4840"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Cool ions to motional ground state</a:t>
          </a:r>
        </a:p>
      </dsp:txBody>
      <dsp:txXfrm>
        <a:off x="33680" y="1020599"/>
        <a:ext cx="1442746" cy="926974"/>
      </dsp:txXfrm>
    </dsp:sp>
    <dsp:sp modelId="{1CFBF567-2905-B141-AB2C-FD91926F98AB}">
      <dsp:nvSpPr>
        <dsp:cNvPr id="0" name=""/>
        <dsp:cNvSpPr/>
      </dsp:nvSpPr>
      <dsp:spPr>
        <a:xfrm>
          <a:off x="1655308" y="1298034"/>
          <a:ext cx="318090" cy="372105"/>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655308" y="1372455"/>
        <a:ext cx="222663" cy="223263"/>
      </dsp:txXfrm>
    </dsp:sp>
    <dsp:sp modelId="{C90FCD47-AE82-C148-8B1D-E4845CAE33C1}">
      <dsp:nvSpPr>
        <dsp:cNvPr id="0" name=""/>
        <dsp:cNvSpPr/>
      </dsp:nvSpPr>
      <dsp:spPr>
        <a:xfrm>
          <a:off x="2105436"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Merge</a:t>
          </a:r>
        </a:p>
      </dsp:txBody>
      <dsp:txXfrm>
        <a:off x="2134276" y="1020599"/>
        <a:ext cx="1442746" cy="926974"/>
      </dsp:txXfrm>
    </dsp:sp>
    <dsp:sp modelId="{E4A6908F-D825-904A-A245-C000868C6574}">
      <dsp:nvSpPr>
        <dsp:cNvPr id="0" name=""/>
        <dsp:cNvSpPr/>
      </dsp:nvSpPr>
      <dsp:spPr>
        <a:xfrm>
          <a:off x="3755905" y="1298034"/>
          <a:ext cx="318090" cy="372105"/>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755905" y="1372455"/>
        <a:ext cx="222663" cy="223263"/>
      </dsp:txXfrm>
    </dsp:sp>
    <dsp:sp modelId="{310F6D01-018E-2149-834B-FA1C96B338FD}">
      <dsp:nvSpPr>
        <dsp:cNvPr id="0" name=""/>
        <dsp:cNvSpPr/>
      </dsp:nvSpPr>
      <dsp:spPr>
        <a:xfrm>
          <a:off x="4206033"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Split</a:t>
          </a:r>
        </a:p>
      </dsp:txBody>
      <dsp:txXfrm>
        <a:off x="4234873" y="1020599"/>
        <a:ext cx="1442746" cy="926974"/>
      </dsp:txXfrm>
    </dsp:sp>
    <dsp:sp modelId="{B5695612-B7CA-DB45-AA91-191B4B52CEEF}">
      <dsp:nvSpPr>
        <dsp:cNvPr id="0" name=""/>
        <dsp:cNvSpPr/>
      </dsp:nvSpPr>
      <dsp:spPr>
        <a:xfrm>
          <a:off x="5856502" y="1298034"/>
          <a:ext cx="318090" cy="372105"/>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856502" y="1372455"/>
        <a:ext cx="222663" cy="223263"/>
      </dsp:txXfrm>
    </dsp:sp>
    <dsp:sp modelId="{43A8A913-1294-8C40-8823-51132200DEEC}">
      <dsp:nvSpPr>
        <dsp:cNvPr id="0" name=""/>
        <dsp:cNvSpPr/>
      </dsp:nvSpPr>
      <dsp:spPr>
        <a:xfrm>
          <a:off x="6306630"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Analysis on blue axial sideband</a:t>
          </a:r>
        </a:p>
      </dsp:txBody>
      <dsp:txXfrm>
        <a:off x="6335470" y="1020599"/>
        <a:ext cx="1442746" cy="926974"/>
      </dsp:txXfrm>
    </dsp:sp>
    <dsp:sp modelId="{267EB8C4-001F-B646-91AD-6E5C1EAB2538}">
      <dsp:nvSpPr>
        <dsp:cNvPr id="0" name=""/>
        <dsp:cNvSpPr/>
      </dsp:nvSpPr>
      <dsp:spPr>
        <a:xfrm>
          <a:off x="7957098" y="1298034"/>
          <a:ext cx="318090" cy="372105"/>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957098" y="1372455"/>
        <a:ext cx="222663" cy="223263"/>
      </dsp:txXfrm>
    </dsp:sp>
    <dsp:sp modelId="{2C02FE22-DB45-6348-B089-197FA5BE39AB}">
      <dsp:nvSpPr>
        <dsp:cNvPr id="0" name=""/>
        <dsp:cNvSpPr/>
      </dsp:nvSpPr>
      <dsp:spPr>
        <a:xfrm>
          <a:off x="8407226"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Detection</a:t>
          </a:r>
        </a:p>
      </dsp:txBody>
      <dsp:txXfrm>
        <a:off x="8436066" y="1020599"/>
        <a:ext cx="1442746" cy="92697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CA675D-D270-B749-927F-95FDA28157F4}">
      <dsp:nvSpPr>
        <dsp:cNvPr id="0" name=""/>
        <dsp:cNvSpPr/>
      </dsp:nvSpPr>
      <dsp:spPr>
        <a:xfrm>
          <a:off x="4857" y="301144"/>
          <a:ext cx="1505743" cy="98814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Cool ions to motional ground state</a:t>
          </a:r>
        </a:p>
      </dsp:txBody>
      <dsp:txXfrm>
        <a:off x="33799" y="330086"/>
        <a:ext cx="1447859" cy="930260"/>
      </dsp:txXfrm>
    </dsp:sp>
    <dsp:sp modelId="{1CFBF567-2905-B141-AB2C-FD91926F98AB}">
      <dsp:nvSpPr>
        <dsp:cNvPr id="0" name=""/>
        <dsp:cNvSpPr/>
      </dsp:nvSpPr>
      <dsp:spPr>
        <a:xfrm>
          <a:off x="1661175" y="608504"/>
          <a:ext cx="319217" cy="373424"/>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661175" y="683189"/>
        <a:ext cx="223452" cy="224054"/>
      </dsp:txXfrm>
    </dsp:sp>
    <dsp:sp modelId="{C90FCD47-AE82-C148-8B1D-E4845CAE33C1}">
      <dsp:nvSpPr>
        <dsp:cNvPr id="0" name=""/>
        <dsp:cNvSpPr/>
      </dsp:nvSpPr>
      <dsp:spPr>
        <a:xfrm>
          <a:off x="2112898" y="301144"/>
          <a:ext cx="1505743" cy="98814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Merge</a:t>
          </a:r>
        </a:p>
      </dsp:txBody>
      <dsp:txXfrm>
        <a:off x="2141840" y="330086"/>
        <a:ext cx="1447859" cy="930260"/>
      </dsp:txXfrm>
    </dsp:sp>
    <dsp:sp modelId="{E4A6908F-D825-904A-A245-C000868C6574}">
      <dsp:nvSpPr>
        <dsp:cNvPr id="0" name=""/>
        <dsp:cNvSpPr/>
      </dsp:nvSpPr>
      <dsp:spPr>
        <a:xfrm>
          <a:off x="3769216" y="608504"/>
          <a:ext cx="319217" cy="373424"/>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769216" y="683189"/>
        <a:ext cx="223452" cy="224054"/>
      </dsp:txXfrm>
    </dsp:sp>
    <dsp:sp modelId="{310F6D01-018E-2149-834B-FA1C96B338FD}">
      <dsp:nvSpPr>
        <dsp:cNvPr id="0" name=""/>
        <dsp:cNvSpPr/>
      </dsp:nvSpPr>
      <dsp:spPr>
        <a:xfrm>
          <a:off x="4220940" y="301144"/>
          <a:ext cx="1505743" cy="98814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Split</a:t>
          </a:r>
        </a:p>
      </dsp:txBody>
      <dsp:txXfrm>
        <a:off x="4249882" y="330086"/>
        <a:ext cx="1447859" cy="930260"/>
      </dsp:txXfrm>
    </dsp:sp>
    <dsp:sp modelId="{B5695612-B7CA-DB45-AA91-191B4B52CEEF}">
      <dsp:nvSpPr>
        <dsp:cNvPr id="0" name=""/>
        <dsp:cNvSpPr/>
      </dsp:nvSpPr>
      <dsp:spPr>
        <a:xfrm>
          <a:off x="5877258" y="608504"/>
          <a:ext cx="319217" cy="373424"/>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877258" y="683189"/>
        <a:ext cx="223452" cy="224054"/>
      </dsp:txXfrm>
    </dsp:sp>
    <dsp:sp modelId="{43A8A913-1294-8C40-8823-51132200DEEC}">
      <dsp:nvSpPr>
        <dsp:cNvPr id="0" name=""/>
        <dsp:cNvSpPr/>
      </dsp:nvSpPr>
      <dsp:spPr>
        <a:xfrm>
          <a:off x="6328981" y="301144"/>
          <a:ext cx="1505743" cy="98814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Analysis on blue axial sideband</a:t>
          </a:r>
        </a:p>
      </dsp:txBody>
      <dsp:txXfrm>
        <a:off x="6357923" y="330086"/>
        <a:ext cx="1447859" cy="930260"/>
      </dsp:txXfrm>
    </dsp:sp>
    <dsp:sp modelId="{267EB8C4-001F-B646-91AD-6E5C1EAB2538}">
      <dsp:nvSpPr>
        <dsp:cNvPr id="0" name=""/>
        <dsp:cNvSpPr/>
      </dsp:nvSpPr>
      <dsp:spPr>
        <a:xfrm>
          <a:off x="7985299" y="608504"/>
          <a:ext cx="319217" cy="373424"/>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985299" y="683189"/>
        <a:ext cx="223452" cy="224054"/>
      </dsp:txXfrm>
    </dsp:sp>
    <dsp:sp modelId="{2C02FE22-DB45-6348-B089-197FA5BE39AB}">
      <dsp:nvSpPr>
        <dsp:cNvPr id="0" name=""/>
        <dsp:cNvSpPr/>
      </dsp:nvSpPr>
      <dsp:spPr>
        <a:xfrm>
          <a:off x="8437022" y="301144"/>
          <a:ext cx="1505743" cy="98814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Detection</a:t>
          </a:r>
        </a:p>
      </dsp:txBody>
      <dsp:txXfrm>
        <a:off x="8465964" y="330086"/>
        <a:ext cx="1447859" cy="93026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CA675D-D270-B749-927F-95FDA28157F4}">
      <dsp:nvSpPr>
        <dsp:cNvPr id="0" name=""/>
        <dsp:cNvSpPr/>
      </dsp:nvSpPr>
      <dsp:spPr>
        <a:xfrm>
          <a:off x="4840"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Doppler heat Ion A and cool Ion B</a:t>
          </a:r>
        </a:p>
      </dsp:txBody>
      <dsp:txXfrm>
        <a:off x="33680" y="1020599"/>
        <a:ext cx="1442746" cy="926974"/>
      </dsp:txXfrm>
    </dsp:sp>
    <dsp:sp modelId="{1CFBF567-2905-B141-AB2C-FD91926F98AB}">
      <dsp:nvSpPr>
        <dsp:cNvPr id="0" name=""/>
        <dsp:cNvSpPr/>
      </dsp:nvSpPr>
      <dsp:spPr>
        <a:xfrm>
          <a:off x="1655308" y="1298034"/>
          <a:ext cx="318090" cy="372105"/>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655308" y="1372455"/>
        <a:ext cx="222663" cy="223263"/>
      </dsp:txXfrm>
    </dsp:sp>
    <dsp:sp modelId="{C90FCD47-AE82-C148-8B1D-E4845CAE33C1}">
      <dsp:nvSpPr>
        <dsp:cNvPr id="0" name=""/>
        <dsp:cNvSpPr/>
      </dsp:nvSpPr>
      <dsp:spPr>
        <a:xfrm>
          <a:off x="2105436"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Merge</a:t>
          </a:r>
        </a:p>
      </dsp:txBody>
      <dsp:txXfrm>
        <a:off x="2134276" y="1020599"/>
        <a:ext cx="1442746" cy="926974"/>
      </dsp:txXfrm>
    </dsp:sp>
    <dsp:sp modelId="{E4A6908F-D825-904A-A245-C000868C6574}">
      <dsp:nvSpPr>
        <dsp:cNvPr id="0" name=""/>
        <dsp:cNvSpPr/>
      </dsp:nvSpPr>
      <dsp:spPr>
        <a:xfrm>
          <a:off x="3755905" y="1298034"/>
          <a:ext cx="318090" cy="372105"/>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755905" y="1372455"/>
        <a:ext cx="222663" cy="223263"/>
      </dsp:txXfrm>
    </dsp:sp>
    <dsp:sp modelId="{310F6D01-018E-2149-834B-FA1C96B338FD}">
      <dsp:nvSpPr>
        <dsp:cNvPr id="0" name=""/>
        <dsp:cNvSpPr/>
      </dsp:nvSpPr>
      <dsp:spPr>
        <a:xfrm>
          <a:off x="4206033"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Split</a:t>
          </a:r>
        </a:p>
      </dsp:txBody>
      <dsp:txXfrm>
        <a:off x="4234873" y="1020599"/>
        <a:ext cx="1442746" cy="926974"/>
      </dsp:txXfrm>
    </dsp:sp>
    <dsp:sp modelId="{B5695612-B7CA-DB45-AA91-191B4B52CEEF}">
      <dsp:nvSpPr>
        <dsp:cNvPr id="0" name=""/>
        <dsp:cNvSpPr/>
      </dsp:nvSpPr>
      <dsp:spPr>
        <a:xfrm>
          <a:off x="5856502" y="1298034"/>
          <a:ext cx="318090" cy="372105"/>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5856502" y="1372455"/>
        <a:ext cx="222663" cy="223263"/>
      </dsp:txXfrm>
    </dsp:sp>
    <dsp:sp modelId="{43A8A913-1294-8C40-8823-51132200DEEC}">
      <dsp:nvSpPr>
        <dsp:cNvPr id="0" name=""/>
        <dsp:cNvSpPr/>
      </dsp:nvSpPr>
      <dsp:spPr>
        <a:xfrm>
          <a:off x="6306630"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Analysis on blue axial sideband</a:t>
          </a:r>
        </a:p>
      </dsp:txBody>
      <dsp:txXfrm>
        <a:off x="6335470" y="1020599"/>
        <a:ext cx="1442746" cy="926974"/>
      </dsp:txXfrm>
    </dsp:sp>
    <dsp:sp modelId="{267EB8C4-001F-B646-91AD-6E5C1EAB2538}">
      <dsp:nvSpPr>
        <dsp:cNvPr id="0" name=""/>
        <dsp:cNvSpPr/>
      </dsp:nvSpPr>
      <dsp:spPr>
        <a:xfrm>
          <a:off x="7957098" y="1298034"/>
          <a:ext cx="318090" cy="372105"/>
        </a:xfrm>
        <a:prstGeom prst="rightArrow">
          <a:avLst>
            <a:gd name="adj1" fmla="val 60000"/>
            <a:gd name="adj2" fmla="val 50000"/>
          </a:avLst>
        </a:prstGeom>
        <a:solidFill>
          <a:srgbClr val="AB995D"/>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957098" y="1372455"/>
        <a:ext cx="222663" cy="223263"/>
      </dsp:txXfrm>
    </dsp:sp>
    <dsp:sp modelId="{2C02FE22-DB45-6348-B089-197FA5BE39AB}">
      <dsp:nvSpPr>
        <dsp:cNvPr id="0" name=""/>
        <dsp:cNvSpPr/>
      </dsp:nvSpPr>
      <dsp:spPr>
        <a:xfrm>
          <a:off x="8407226" y="991759"/>
          <a:ext cx="1500426" cy="984654"/>
        </a:xfrm>
        <a:prstGeom prst="roundRect">
          <a:avLst>
            <a:gd name="adj" fmla="val 10000"/>
          </a:avLst>
        </a:prstGeom>
        <a:solidFill>
          <a:schemeClr val="accent1">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Detection</a:t>
          </a:r>
        </a:p>
      </dsp:txBody>
      <dsp:txXfrm>
        <a:off x="8436066" y="1020599"/>
        <a:ext cx="1442746" cy="92697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D53061-3718-074A-8FA7-57B3AD189F9D}" type="datetimeFigureOut">
              <a:rPr lang="en-US" smtClean="0"/>
              <a:t>4/21/2023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9986DD-2257-A946-B8EE-DA5D5D87D8F4}" type="slidenum">
              <a:rPr lang="en-US" smtClean="0"/>
              <a:t>‹#›</a:t>
            </a:fld>
            <a:endParaRPr lang="en-US"/>
          </a:p>
        </p:txBody>
      </p:sp>
    </p:spTree>
    <p:extLst>
      <p:ext uri="{BB962C8B-B14F-4D97-AF65-F5344CB8AC3E}">
        <p14:creationId xmlns:p14="http://schemas.microsoft.com/office/powerpoint/2010/main" val="1770781859"/>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9986DD-2257-A946-B8EE-DA5D5D87D8F4}" type="slidenum">
              <a:rPr lang="en-US" smtClean="0"/>
              <a:t>1</a:t>
            </a:fld>
            <a:endParaRPr lang="en-US"/>
          </a:p>
        </p:txBody>
      </p:sp>
    </p:spTree>
    <p:extLst>
      <p:ext uri="{BB962C8B-B14F-4D97-AF65-F5344CB8AC3E}">
        <p14:creationId xmlns:p14="http://schemas.microsoft.com/office/powerpoint/2010/main" val="3715582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9986DD-2257-A946-B8EE-DA5D5D87D8F4}" type="slidenum">
              <a:rPr lang="en-US" smtClean="0"/>
              <a:t>2</a:t>
            </a:fld>
            <a:endParaRPr lang="en-US"/>
          </a:p>
        </p:txBody>
      </p:sp>
    </p:spTree>
    <p:extLst>
      <p:ext uri="{BB962C8B-B14F-4D97-AF65-F5344CB8AC3E}">
        <p14:creationId xmlns:p14="http://schemas.microsoft.com/office/powerpoint/2010/main" val="1854674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BB51432-44CC-BE46-86D3-6A09304454F1}" type="datetimeFigureOut">
              <a:rPr lang="en-US" smtClean="0"/>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3179420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B51432-44CC-BE46-86D3-6A09304454F1}" type="datetimeFigureOut">
              <a:rPr lang="en-US" smtClean="0"/>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32179292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B51432-44CC-BE46-86D3-6A09304454F1}" type="datetimeFigureOut">
              <a:rPr lang="en-US" smtClean="0"/>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23602570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B1B1B-A951-3B49-95D2-C9C564E0BD6B}"/>
              </a:ext>
            </a:extLst>
          </p:cNvPr>
          <p:cNvSpPr>
            <a:spLocks noGrp="1"/>
          </p:cNvSpPr>
          <p:nvPr>
            <p:ph type="ctrTitle"/>
          </p:nvPr>
        </p:nvSpPr>
        <p:spPr>
          <a:xfrm>
            <a:off x="5486400" y="5387975"/>
            <a:ext cx="32918400" cy="11460163"/>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5893B30-31C3-C24A-BF9C-FC184E9C3308}"/>
              </a:ext>
            </a:extLst>
          </p:cNvPr>
          <p:cNvSpPr>
            <a:spLocks noGrp="1"/>
          </p:cNvSpPr>
          <p:nvPr>
            <p:ph type="subTitle" idx="1"/>
          </p:nvPr>
        </p:nvSpPr>
        <p:spPr>
          <a:xfrm>
            <a:off x="5486400" y="17289463"/>
            <a:ext cx="32918400" cy="79486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9A8BB2-55B4-D248-BD23-10BE21685835}"/>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5" name="Footer Placeholder 4">
            <a:extLst>
              <a:ext uri="{FF2B5EF4-FFF2-40B4-BE49-F238E27FC236}">
                <a16:creationId xmlns:a16="http://schemas.microsoft.com/office/drawing/2014/main" id="{65519CD9-21CD-9044-BC76-4C16FF9885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336480-B6FB-B648-81B5-40E97527E002}"/>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18536792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13E9F-BFF4-1141-ABDC-8DB043ADA6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70125F-3603-6242-A47D-E113C47368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F08FB8-6FF4-424A-8760-195DFE4C8DEA}"/>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5" name="Footer Placeholder 4">
            <a:extLst>
              <a:ext uri="{FF2B5EF4-FFF2-40B4-BE49-F238E27FC236}">
                <a16:creationId xmlns:a16="http://schemas.microsoft.com/office/drawing/2014/main" id="{BF34AAA9-6625-F241-9164-3D47E3AD0A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334C64-765D-4749-8944-347110DE2E24}"/>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26996651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2880A-35A6-E24C-AA5B-D29604D5A4F2}"/>
              </a:ext>
            </a:extLst>
          </p:cNvPr>
          <p:cNvSpPr>
            <a:spLocks noGrp="1"/>
          </p:cNvSpPr>
          <p:nvPr>
            <p:ph type="title"/>
          </p:nvPr>
        </p:nvSpPr>
        <p:spPr>
          <a:xfrm>
            <a:off x="2994025" y="8207375"/>
            <a:ext cx="37857113" cy="13692188"/>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3C6379-4EF6-5840-B1F6-DAF30DE6C641}"/>
              </a:ext>
            </a:extLst>
          </p:cNvPr>
          <p:cNvSpPr>
            <a:spLocks noGrp="1"/>
          </p:cNvSpPr>
          <p:nvPr>
            <p:ph type="body" idx="1"/>
          </p:nvPr>
        </p:nvSpPr>
        <p:spPr>
          <a:xfrm>
            <a:off x="2994025" y="22029738"/>
            <a:ext cx="37857113" cy="720090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1EE55D-BA7E-A842-A5E1-0FF4E3B6B3C0}"/>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5" name="Footer Placeholder 4">
            <a:extLst>
              <a:ext uri="{FF2B5EF4-FFF2-40B4-BE49-F238E27FC236}">
                <a16:creationId xmlns:a16="http://schemas.microsoft.com/office/drawing/2014/main" id="{9570B051-5E18-EA4D-8E00-1891C48845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3DCCEF-51ED-6640-A974-032684EBDD3F}"/>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21487873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F4555-D2C5-544B-94A6-2DDE2A6E5F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94353D-0828-804C-AC0F-360789785DA6}"/>
              </a:ext>
            </a:extLst>
          </p:cNvPr>
          <p:cNvSpPr>
            <a:spLocks noGrp="1"/>
          </p:cNvSpPr>
          <p:nvPr>
            <p:ph sz="half" idx="1"/>
          </p:nvPr>
        </p:nvSpPr>
        <p:spPr>
          <a:xfrm>
            <a:off x="3017838" y="8763000"/>
            <a:ext cx="18851562" cy="208867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476BB86-8670-E74E-976D-29174EF0365C}"/>
              </a:ext>
            </a:extLst>
          </p:cNvPr>
          <p:cNvSpPr>
            <a:spLocks noGrp="1"/>
          </p:cNvSpPr>
          <p:nvPr>
            <p:ph sz="half" idx="2"/>
          </p:nvPr>
        </p:nvSpPr>
        <p:spPr>
          <a:xfrm>
            <a:off x="22021800" y="8763000"/>
            <a:ext cx="18851563" cy="208867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C7F88B-28D5-8747-B7B1-89A61CBC75EC}"/>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6" name="Footer Placeholder 5">
            <a:extLst>
              <a:ext uri="{FF2B5EF4-FFF2-40B4-BE49-F238E27FC236}">
                <a16:creationId xmlns:a16="http://schemas.microsoft.com/office/drawing/2014/main" id="{D042106E-72B8-8743-AC6A-3DFE3CEEC6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220B6-8484-D743-AFAE-0BA82BE1D038}"/>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1352038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CC67A-9373-0142-B052-0BDD6707DB0C}"/>
              </a:ext>
            </a:extLst>
          </p:cNvPr>
          <p:cNvSpPr>
            <a:spLocks noGrp="1"/>
          </p:cNvSpPr>
          <p:nvPr>
            <p:ph type="title"/>
          </p:nvPr>
        </p:nvSpPr>
        <p:spPr>
          <a:xfrm>
            <a:off x="3022600" y="1752600"/>
            <a:ext cx="37857113" cy="63627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655260-6C8A-E648-9D6C-DB617139F3A8}"/>
              </a:ext>
            </a:extLst>
          </p:cNvPr>
          <p:cNvSpPr>
            <a:spLocks noGrp="1"/>
          </p:cNvSpPr>
          <p:nvPr>
            <p:ph type="body" idx="1"/>
          </p:nvPr>
        </p:nvSpPr>
        <p:spPr>
          <a:xfrm>
            <a:off x="3022600" y="8069263"/>
            <a:ext cx="18568988" cy="39544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C68794-9C15-7E48-92F0-5517AC10303B}"/>
              </a:ext>
            </a:extLst>
          </p:cNvPr>
          <p:cNvSpPr>
            <a:spLocks noGrp="1"/>
          </p:cNvSpPr>
          <p:nvPr>
            <p:ph sz="half" idx="2"/>
          </p:nvPr>
        </p:nvSpPr>
        <p:spPr>
          <a:xfrm>
            <a:off x="3022600" y="12023725"/>
            <a:ext cx="18568988" cy="17686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B20535-96E2-1A4A-B4A1-3C5E522D11FD}"/>
              </a:ext>
            </a:extLst>
          </p:cNvPr>
          <p:cNvSpPr>
            <a:spLocks noGrp="1"/>
          </p:cNvSpPr>
          <p:nvPr>
            <p:ph type="body" sz="quarter" idx="3"/>
          </p:nvPr>
        </p:nvSpPr>
        <p:spPr>
          <a:xfrm>
            <a:off x="22220238" y="8069263"/>
            <a:ext cx="18659475" cy="39544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086674-46DB-4E4C-AD51-D75A2696FD8B}"/>
              </a:ext>
            </a:extLst>
          </p:cNvPr>
          <p:cNvSpPr>
            <a:spLocks noGrp="1"/>
          </p:cNvSpPr>
          <p:nvPr>
            <p:ph sz="quarter" idx="4"/>
          </p:nvPr>
        </p:nvSpPr>
        <p:spPr>
          <a:xfrm>
            <a:off x="22220238" y="12023725"/>
            <a:ext cx="18659475" cy="17686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4096B5-8DDB-B64D-9465-CCB71309DAAA}"/>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8" name="Footer Placeholder 7">
            <a:extLst>
              <a:ext uri="{FF2B5EF4-FFF2-40B4-BE49-F238E27FC236}">
                <a16:creationId xmlns:a16="http://schemas.microsoft.com/office/drawing/2014/main" id="{3665F43C-865D-BC4E-ADF5-57270257C1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512381-29BA-8A4C-8B5E-9487156F6226}"/>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11980688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E3D15-B251-1645-86C7-E2DC16CDC4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A41BF1-B215-C943-94C3-3498FE429553}"/>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4" name="Footer Placeholder 3">
            <a:extLst>
              <a:ext uri="{FF2B5EF4-FFF2-40B4-BE49-F238E27FC236}">
                <a16:creationId xmlns:a16="http://schemas.microsoft.com/office/drawing/2014/main" id="{F6F5F384-CC2A-6F45-9B2D-10F8274A531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06918B-99C5-E348-A961-FFCADF909639}"/>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22274904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1F3A82-A771-7240-AE11-2CA82AD3C3C4}"/>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3" name="Footer Placeholder 2">
            <a:extLst>
              <a:ext uri="{FF2B5EF4-FFF2-40B4-BE49-F238E27FC236}">
                <a16:creationId xmlns:a16="http://schemas.microsoft.com/office/drawing/2014/main" id="{EE98C900-5DD8-9145-9EF2-638291C647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2BBB0D6-D6C1-2F40-85A4-AD9739BD6DC3}"/>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41811718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3473E-9038-5345-8785-CF0886F1F5C5}"/>
              </a:ext>
            </a:extLst>
          </p:cNvPr>
          <p:cNvSpPr>
            <a:spLocks noGrp="1"/>
          </p:cNvSpPr>
          <p:nvPr>
            <p:ph type="title"/>
          </p:nvPr>
        </p:nvSpPr>
        <p:spPr>
          <a:xfrm>
            <a:off x="3022600" y="2193925"/>
            <a:ext cx="14157325" cy="768191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D8C1AD-59BA-9F45-A0A4-1D549BA13592}"/>
              </a:ext>
            </a:extLst>
          </p:cNvPr>
          <p:cNvSpPr>
            <a:spLocks noGrp="1"/>
          </p:cNvSpPr>
          <p:nvPr>
            <p:ph idx="1"/>
          </p:nvPr>
        </p:nvSpPr>
        <p:spPr>
          <a:xfrm>
            <a:off x="18659475" y="4740275"/>
            <a:ext cx="22220238" cy="233934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5DADA2-906B-124A-8A84-E4C172749629}"/>
              </a:ext>
            </a:extLst>
          </p:cNvPr>
          <p:cNvSpPr>
            <a:spLocks noGrp="1"/>
          </p:cNvSpPr>
          <p:nvPr>
            <p:ph type="body" sz="half" idx="2"/>
          </p:nvPr>
        </p:nvSpPr>
        <p:spPr>
          <a:xfrm>
            <a:off x="3022600" y="9875838"/>
            <a:ext cx="14157325" cy="1829593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572B9F-4FE6-9147-A495-F96F6D78DFE2}"/>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6" name="Footer Placeholder 5">
            <a:extLst>
              <a:ext uri="{FF2B5EF4-FFF2-40B4-BE49-F238E27FC236}">
                <a16:creationId xmlns:a16="http://schemas.microsoft.com/office/drawing/2014/main" id="{76B2AB6C-8A19-3042-893F-58CDBD386D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9492B2-8575-024F-9685-E0A77DE07CCD}"/>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3846625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B51432-44CC-BE46-86D3-6A09304454F1}" type="datetimeFigureOut">
              <a:rPr lang="en-US" smtClean="0"/>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21840966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156A8-1989-D348-8B5B-E212E7005EA0}"/>
              </a:ext>
            </a:extLst>
          </p:cNvPr>
          <p:cNvSpPr>
            <a:spLocks noGrp="1"/>
          </p:cNvSpPr>
          <p:nvPr>
            <p:ph type="title"/>
          </p:nvPr>
        </p:nvSpPr>
        <p:spPr>
          <a:xfrm>
            <a:off x="3022600" y="2193925"/>
            <a:ext cx="14157325" cy="768191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38D7C3-7CA4-264B-B52D-A8E6FA6FB22C}"/>
              </a:ext>
            </a:extLst>
          </p:cNvPr>
          <p:cNvSpPr>
            <a:spLocks noGrp="1"/>
          </p:cNvSpPr>
          <p:nvPr>
            <p:ph type="pic" idx="1"/>
          </p:nvPr>
        </p:nvSpPr>
        <p:spPr>
          <a:xfrm>
            <a:off x="18659475" y="4740275"/>
            <a:ext cx="22220238" cy="23393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651761D-5A04-6840-BB53-E6B4C22E0C30}"/>
              </a:ext>
            </a:extLst>
          </p:cNvPr>
          <p:cNvSpPr>
            <a:spLocks noGrp="1"/>
          </p:cNvSpPr>
          <p:nvPr>
            <p:ph type="body" sz="half" idx="2"/>
          </p:nvPr>
        </p:nvSpPr>
        <p:spPr>
          <a:xfrm>
            <a:off x="3022600" y="9875838"/>
            <a:ext cx="14157325" cy="1829593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2762DF-6228-0741-A239-ED42D92077FD}"/>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6" name="Footer Placeholder 5">
            <a:extLst>
              <a:ext uri="{FF2B5EF4-FFF2-40B4-BE49-F238E27FC236}">
                <a16:creationId xmlns:a16="http://schemas.microsoft.com/office/drawing/2014/main" id="{6285F924-73E1-324D-A023-98DD2704DB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43E3E3-A57A-734F-BE4C-9CC70568C5BF}"/>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13532642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CFE6A-609A-8646-9BF5-72E1170048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C2711F-66BD-A14B-B5AF-04AAD678C4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CE9FE3-CE55-674A-A95F-94330BF7099F}"/>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5" name="Footer Placeholder 4">
            <a:extLst>
              <a:ext uri="{FF2B5EF4-FFF2-40B4-BE49-F238E27FC236}">
                <a16:creationId xmlns:a16="http://schemas.microsoft.com/office/drawing/2014/main" id="{C81B2CF6-A4C6-F34B-B7D5-83CF9C1362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482996-44D6-E345-B838-CA774F03A4D1}"/>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765739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D11E17-ECFD-0243-9377-47CE5F77BF2D}"/>
              </a:ext>
            </a:extLst>
          </p:cNvPr>
          <p:cNvSpPr>
            <a:spLocks noGrp="1"/>
          </p:cNvSpPr>
          <p:nvPr>
            <p:ph type="title" orient="vert"/>
          </p:nvPr>
        </p:nvSpPr>
        <p:spPr>
          <a:xfrm>
            <a:off x="31410275" y="1752600"/>
            <a:ext cx="9463088" cy="278971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45ADF3-3BED-1C46-87F6-D38144C99871}"/>
              </a:ext>
            </a:extLst>
          </p:cNvPr>
          <p:cNvSpPr>
            <a:spLocks noGrp="1"/>
          </p:cNvSpPr>
          <p:nvPr>
            <p:ph type="body" orient="vert" idx="1"/>
          </p:nvPr>
        </p:nvSpPr>
        <p:spPr>
          <a:xfrm>
            <a:off x="3017838" y="1752600"/>
            <a:ext cx="28240037" cy="278971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33DCD5-7DCB-804B-8FCC-8219225846D0}"/>
              </a:ext>
            </a:extLst>
          </p:cNvPr>
          <p:cNvSpPr>
            <a:spLocks noGrp="1"/>
          </p:cNvSpPr>
          <p:nvPr>
            <p:ph type="dt" sz="half" idx="10"/>
          </p:nvPr>
        </p:nvSpPr>
        <p:spPr/>
        <p:txBody>
          <a:bodyPr/>
          <a:lstStyle/>
          <a:p>
            <a:fld id="{5F8E2EA0-51FF-DB49-80DF-7493C31C34B6}" type="datetimeFigureOut">
              <a:rPr lang="en-US" smtClean="0"/>
              <a:t>4/21/2023</a:t>
            </a:fld>
            <a:endParaRPr lang="en-US"/>
          </a:p>
        </p:txBody>
      </p:sp>
      <p:sp>
        <p:nvSpPr>
          <p:cNvPr id="5" name="Footer Placeholder 4">
            <a:extLst>
              <a:ext uri="{FF2B5EF4-FFF2-40B4-BE49-F238E27FC236}">
                <a16:creationId xmlns:a16="http://schemas.microsoft.com/office/drawing/2014/main" id="{110E1952-FC89-BC4C-87CA-5C281FC99F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145DBD-93E0-3346-A0B7-97F2C2553EE0}"/>
              </a:ext>
            </a:extLst>
          </p:cNvPr>
          <p:cNvSpPr>
            <a:spLocks noGrp="1"/>
          </p:cNvSpPr>
          <p:nvPr>
            <p:ph type="sldNum" sz="quarter" idx="12"/>
          </p:nvPr>
        </p:nvSpPr>
        <p:spPr/>
        <p:txBody>
          <a:bodyPr/>
          <a:lstStyle/>
          <a:p>
            <a:fld id="{9337E265-8B46-B84A-997E-AEC8476B5219}" type="slidenum">
              <a:rPr lang="en-US" smtClean="0"/>
              <a:t>‹#›</a:t>
            </a:fld>
            <a:endParaRPr lang="en-US"/>
          </a:p>
        </p:txBody>
      </p:sp>
    </p:spTree>
    <p:extLst>
      <p:ext uri="{BB962C8B-B14F-4D97-AF65-F5344CB8AC3E}">
        <p14:creationId xmlns:p14="http://schemas.microsoft.com/office/powerpoint/2010/main" val="3856448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B51432-44CC-BE46-86D3-6A09304454F1}" type="datetimeFigureOut">
              <a:rPr lang="en-US" smtClean="0"/>
              <a:t>4/21/2023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16319357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BB51432-44CC-BE46-86D3-6A09304454F1}" type="datetimeFigureOut">
              <a:rPr lang="en-US" smtClean="0"/>
              <a:t>4/21/2023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2356960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BB51432-44CC-BE46-86D3-6A09304454F1}" type="datetimeFigureOut">
              <a:rPr lang="en-US" smtClean="0"/>
              <a:t>4/21/2023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956139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BB51432-44CC-BE46-86D3-6A09304454F1}" type="datetimeFigureOut">
              <a:rPr lang="en-US" smtClean="0"/>
              <a:t>4/21/2023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4180887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B51432-44CC-BE46-86D3-6A09304454F1}" type="datetimeFigureOut">
              <a:rPr lang="en-US" smtClean="0"/>
              <a:t>4/21/2023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9575947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6BB51432-44CC-BE46-86D3-6A09304454F1}" type="datetimeFigureOut">
              <a:rPr lang="en-US" smtClean="0"/>
              <a:t>4/21/2023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6B82A5-06F7-FA47-A1FF-141AC4BECBBC}" type="slidenum">
              <a:rPr lang="en-US" smtClean="0"/>
              <a:t>‹#›</a:t>
            </a:fld>
            <a:endParaRPr lang="en-US"/>
          </a:p>
        </p:txBody>
      </p:sp>
    </p:spTree>
    <p:extLst>
      <p:ext uri="{BB962C8B-B14F-4D97-AF65-F5344CB8AC3E}">
        <p14:creationId xmlns:p14="http://schemas.microsoft.com/office/powerpoint/2010/main" val="3617418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700246" y="1280159"/>
            <a:ext cx="26490708" cy="1720076"/>
          </a:xfrm>
          <a:noFill/>
        </p:spPr>
        <p:txBody>
          <a:bodyPr anchor="b">
            <a:noAutofit/>
          </a:bodyPr>
          <a:lstStyle>
            <a:lvl1pPr algn="ctr">
              <a:defRPr sz="12200" b="1">
                <a:solidFill>
                  <a:schemeClr val="accent1">
                    <a:lumMod val="50000"/>
                  </a:schemeClr>
                </a:solidFill>
                <a:latin typeface="+mn-lt"/>
              </a:defRPr>
            </a:lvl1pPr>
          </a:lstStyle>
          <a:p>
            <a:r>
              <a:rPr lang="en-US" dirty="0"/>
              <a:t>Click to edit Master title style</a:t>
            </a:r>
          </a:p>
        </p:txBody>
      </p:sp>
      <p:sp>
        <p:nvSpPr>
          <p:cNvPr id="14" name="Subtitle 2">
            <a:extLst>
              <a:ext uri="{FF2B5EF4-FFF2-40B4-BE49-F238E27FC236}">
                <a16:creationId xmlns:a16="http://schemas.microsoft.com/office/drawing/2014/main" id="{61CF021E-3223-4B42-9EBC-982D5B2AB514}"/>
              </a:ext>
            </a:extLst>
          </p:cNvPr>
          <p:cNvSpPr>
            <a:spLocks noGrp="1"/>
          </p:cNvSpPr>
          <p:nvPr>
            <p:ph type="subTitle" idx="1"/>
          </p:nvPr>
        </p:nvSpPr>
        <p:spPr>
          <a:xfrm>
            <a:off x="5486400" y="3307042"/>
            <a:ext cx="32918400" cy="1387170"/>
          </a:xfrm>
          <a:noFill/>
        </p:spPr>
        <p:txBody>
          <a:bodyPr>
            <a:noAutofit/>
          </a:bodyPr>
          <a:lstStyle>
            <a:lvl1pPr marL="0" indent="0" algn="ctr">
              <a:buNone/>
              <a:defRPr sz="9800" b="0">
                <a:solidFill>
                  <a:schemeClr val="accent1">
                    <a:lumMod val="50000"/>
                  </a:schemeClr>
                </a:solidFill>
              </a:defRPr>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dirty="0"/>
              <a:t>Click to edit Master subtitle style</a:t>
            </a:r>
          </a:p>
        </p:txBody>
      </p:sp>
      <p:sp>
        <p:nvSpPr>
          <p:cNvPr id="15" name="Text Placeholder 3">
            <a:extLst>
              <a:ext uri="{FF2B5EF4-FFF2-40B4-BE49-F238E27FC236}">
                <a16:creationId xmlns:a16="http://schemas.microsoft.com/office/drawing/2014/main" id="{C16A9FB1-3D50-9541-9B3F-8B365C7157ED}"/>
              </a:ext>
            </a:extLst>
          </p:cNvPr>
          <p:cNvSpPr>
            <a:spLocks noGrp="1"/>
          </p:cNvSpPr>
          <p:nvPr>
            <p:ph type="body" sz="half" idx="13"/>
          </p:nvPr>
        </p:nvSpPr>
        <p:spPr>
          <a:xfrm>
            <a:off x="5486400" y="5122939"/>
            <a:ext cx="32918400" cy="994233"/>
          </a:xfrm>
          <a:noFill/>
        </p:spPr>
        <p:txBody>
          <a:bodyPr>
            <a:noAutofit/>
          </a:bodyPr>
          <a:lstStyle>
            <a:lvl1pPr marL="0" indent="0" algn="ctr">
              <a:buNone/>
              <a:defRPr sz="7400">
                <a:solidFill>
                  <a:schemeClr val="accent1">
                    <a:lumMod val="50000"/>
                  </a:schemeClr>
                </a:solidFill>
              </a:defRPr>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dirty="0"/>
              <a:t>Click to edit Master text styles</a:t>
            </a:r>
          </a:p>
        </p:txBody>
      </p:sp>
      <p:sp>
        <p:nvSpPr>
          <p:cNvPr id="26" name="Text Placeholder 6">
            <a:extLst>
              <a:ext uri="{FF2B5EF4-FFF2-40B4-BE49-F238E27FC236}">
                <a16:creationId xmlns:a16="http://schemas.microsoft.com/office/drawing/2014/main" id="{A2707A14-148F-8447-806F-CACBA8833E1C}"/>
              </a:ext>
            </a:extLst>
          </p:cNvPr>
          <p:cNvSpPr>
            <a:spLocks noGrp="1"/>
          </p:cNvSpPr>
          <p:nvPr>
            <p:ph type="body" sz="half" idx="2"/>
          </p:nvPr>
        </p:nvSpPr>
        <p:spPr>
          <a:xfrm>
            <a:off x="1129553" y="7518367"/>
            <a:ext cx="9305365" cy="24119873"/>
          </a:xfrm>
        </p:spPr>
        <p:txBody>
          <a:bodyPr>
            <a:normAutofit/>
          </a:bodyPr>
          <a:lstStyle>
            <a:lvl1pPr>
              <a:defRPr sz="6400" b="1">
                <a:solidFill>
                  <a:schemeClr val="accent1">
                    <a:lumMod val="50000"/>
                  </a:schemeClr>
                </a:solidFill>
              </a:defRPr>
            </a:lvl1pPr>
          </a:lstStyle>
          <a:p>
            <a:endParaRPr lang="en-US" dirty="0"/>
          </a:p>
        </p:txBody>
      </p:sp>
      <p:sp>
        <p:nvSpPr>
          <p:cNvPr id="27" name="Text Placeholder 8">
            <a:extLst>
              <a:ext uri="{FF2B5EF4-FFF2-40B4-BE49-F238E27FC236}">
                <a16:creationId xmlns:a16="http://schemas.microsoft.com/office/drawing/2014/main" id="{091E5BC9-834E-3544-AE0A-FA46F8BE7FDC}"/>
              </a:ext>
            </a:extLst>
          </p:cNvPr>
          <p:cNvSpPr>
            <a:spLocks noGrp="1"/>
          </p:cNvSpPr>
          <p:nvPr>
            <p:ph type="body" sz="half" idx="10"/>
          </p:nvPr>
        </p:nvSpPr>
        <p:spPr>
          <a:xfrm>
            <a:off x="11849900" y="7518367"/>
            <a:ext cx="9305366" cy="12159521"/>
          </a:xfrm>
        </p:spPr>
        <p:txBody>
          <a:bodyPr>
            <a:normAutofit/>
          </a:bodyPr>
          <a:lstStyle>
            <a:lvl1pPr>
              <a:defRPr sz="6400" b="1">
                <a:solidFill>
                  <a:schemeClr val="accent1">
                    <a:lumMod val="50000"/>
                  </a:schemeClr>
                </a:solidFill>
              </a:defRPr>
            </a:lvl1pPr>
          </a:lstStyle>
          <a:p>
            <a:endParaRPr lang="en-US" dirty="0"/>
          </a:p>
        </p:txBody>
      </p:sp>
      <p:sp>
        <p:nvSpPr>
          <p:cNvPr id="28" name="Text Placeholder 9">
            <a:extLst>
              <a:ext uri="{FF2B5EF4-FFF2-40B4-BE49-F238E27FC236}">
                <a16:creationId xmlns:a16="http://schemas.microsoft.com/office/drawing/2014/main" id="{F4DFFE66-8785-A34C-BB05-816F4DAF6767}"/>
              </a:ext>
            </a:extLst>
          </p:cNvPr>
          <p:cNvSpPr>
            <a:spLocks noGrp="1"/>
          </p:cNvSpPr>
          <p:nvPr>
            <p:ph type="body" sz="half" idx="11"/>
          </p:nvPr>
        </p:nvSpPr>
        <p:spPr>
          <a:xfrm>
            <a:off x="22653170" y="7518367"/>
            <a:ext cx="9305366" cy="12159521"/>
          </a:xfrm>
        </p:spPr>
        <p:txBody>
          <a:bodyPr>
            <a:normAutofit/>
          </a:bodyPr>
          <a:lstStyle>
            <a:lvl1pPr>
              <a:defRPr sz="6400" b="1">
                <a:solidFill>
                  <a:schemeClr val="accent1">
                    <a:lumMod val="50000"/>
                  </a:schemeClr>
                </a:solidFill>
              </a:defRPr>
            </a:lvl1pPr>
          </a:lstStyle>
          <a:p>
            <a:endParaRPr lang="en-US" dirty="0"/>
          </a:p>
        </p:txBody>
      </p:sp>
      <p:sp>
        <p:nvSpPr>
          <p:cNvPr id="30" name="Content Placeholder 7">
            <a:extLst>
              <a:ext uri="{FF2B5EF4-FFF2-40B4-BE49-F238E27FC236}">
                <a16:creationId xmlns:a16="http://schemas.microsoft.com/office/drawing/2014/main" id="{FD1AB15F-86B3-DA4D-9CAC-5BCFD18722C6}"/>
              </a:ext>
            </a:extLst>
          </p:cNvPr>
          <p:cNvSpPr>
            <a:spLocks noGrp="1"/>
          </p:cNvSpPr>
          <p:nvPr>
            <p:ph sz="quarter" idx="4"/>
          </p:nvPr>
        </p:nvSpPr>
        <p:spPr>
          <a:xfrm>
            <a:off x="11849900" y="20122341"/>
            <a:ext cx="9296301" cy="11515900"/>
          </a:xfrm>
        </p:spPr>
        <p:txBody>
          <a:bodyPr>
            <a:normAutofit/>
          </a:bodyPr>
          <a:lstStyle>
            <a:lvl1pPr>
              <a:defRPr sz="6400">
                <a:solidFill>
                  <a:schemeClr val="accent1">
                    <a:lumMod val="50000"/>
                  </a:schemeClr>
                </a:solidFill>
              </a:defRPr>
            </a:lvl1pPr>
          </a:lstStyle>
          <a:p>
            <a:endParaRPr lang="en-US" dirty="0"/>
          </a:p>
        </p:txBody>
      </p:sp>
      <p:sp>
        <p:nvSpPr>
          <p:cNvPr id="31" name="Content Placeholder 12">
            <a:extLst>
              <a:ext uri="{FF2B5EF4-FFF2-40B4-BE49-F238E27FC236}">
                <a16:creationId xmlns:a16="http://schemas.microsoft.com/office/drawing/2014/main" id="{46E9288A-5FBC-D448-BA0B-A9CF7FB863B2}"/>
              </a:ext>
            </a:extLst>
          </p:cNvPr>
          <p:cNvSpPr>
            <a:spLocks noGrp="1"/>
          </p:cNvSpPr>
          <p:nvPr>
            <p:ph sz="quarter" idx="14"/>
          </p:nvPr>
        </p:nvSpPr>
        <p:spPr>
          <a:xfrm>
            <a:off x="22673565" y="20122341"/>
            <a:ext cx="9296301" cy="11515900"/>
          </a:xfrm>
        </p:spPr>
        <p:txBody>
          <a:bodyPr>
            <a:normAutofit/>
          </a:bodyPr>
          <a:lstStyle>
            <a:lvl1pPr>
              <a:defRPr sz="6400">
                <a:solidFill>
                  <a:schemeClr val="accent1">
                    <a:lumMod val="50000"/>
                  </a:schemeClr>
                </a:solidFill>
              </a:defRPr>
            </a:lvl1pPr>
          </a:lstStyle>
          <a:p>
            <a:endParaRPr lang="en-US" dirty="0"/>
          </a:p>
        </p:txBody>
      </p:sp>
      <p:sp>
        <p:nvSpPr>
          <p:cNvPr id="33" name="Text Placeholder 21">
            <a:extLst>
              <a:ext uri="{FF2B5EF4-FFF2-40B4-BE49-F238E27FC236}">
                <a16:creationId xmlns:a16="http://schemas.microsoft.com/office/drawing/2014/main" id="{73F61EEB-F7F0-454A-A804-C329F000681D}"/>
              </a:ext>
            </a:extLst>
          </p:cNvPr>
          <p:cNvSpPr>
            <a:spLocks noGrp="1"/>
          </p:cNvSpPr>
          <p:nvPr>
            <p:ph type="body" sz="half" idx="12"/>
          </p:nvPr>
        </p:nvSpPr>
        <p:spPr>
          <a:xfrm>
            <a:off x="33479270" y="7518367"/>
            <a:ext cx="9305365" cy="17780033"/>
          </a:xfrm>
        </p:spPr>
        <p:txBody>
          <a:bodyPr>
            <a:normAutofit/>
          </a:bodyPr>
          <a:lstStyle>
            <a:lvl1pPr>
              <a:defRPr sz="6400" b="1">
                <a:solidFill>
                  <a:schemeClr val="accent1">
                    <a:lumMod val="50000"/>
                  </a:schemeClr>
                </a:solidFill>
              </a:defRPr>
            </a:lvl1pPr>
          </a:lstStyle>
          <a:p>
            <a:endParaRPr lang="en-US" dirty="0"/>
          </a:p>
        </p:txBody>
      </p:sp>
      <p:sp>
        <p:nvSpPr>
          <p:cNvPr id="34" name="Text Placeholder 24">
            <a:extLst>
              <a:ext uri="{FF2B5EF4-FFF2-40B4-BE49-F238E27FC236}">
                <a16:creationId xmlns:a16="http://schemas.microsoft.com/office/drawing/2014/main" id="{03A55C2C-A516-4742-95E6-9624487CC964}"/>
              </a:ext>
            </a:extLst>
          </p:cNvPr>
          <p:cNvSpPr>
            <a:spLocks noGrp="1"/>
          </p:cNvSpPr>
          <p:nvPr>
            <p:ph type="body" sz="half" idx="15"/>
          </p:nvPr>
        </p:nvSpPr>
        <p:spPr>
          <a:xfrm>
            <a:off x="33510070" y="25687726"/>
            <a:ext cx="9305365" cy="5950515"/>
          </a:xfrm>
        </p:spPr>
        <p:txBody>
          <a:bodyPr>
            <a:normAutofit/>
          </a:bodyPr>
          <a:lstStyle>
            <a:lvl1pPr>
              <a:defRPr sz="6400" b="1">
                <a:solidFill>
                  <a:schemeClr val="accent1">
                    <a:lumMod val="50000"/>
                  </a:schemeClr>
                </a:solidFill>
              </a:defRPr>
            </a:lvl1pPr>
          </a:lstStyle>
          <a:p>
            <a:endParaRPr lang="en-US" dirty="0"/>
          </a:p>
        </p:txBody>
      </p:sp>
      <p:pic>
        <p:nvPicPr>
          <p:cNvPr id="35" name="Picture 34">
            <a:extLst>
              <a:ext uri="{FF2B5EF4-FFF2-40B4-BE49-F238E27FC236}">
                <a16:creationId xmlns:a16="http://schemas.microsoft.com/office/drawing/2014/main" id="{B4BE1366-7728-BD43-B7B1-3868AFF4A3E8}"/>
              </a:ext>
            </a:extLst>
          </p:cNvPr>
          <p:cNvPicPr>
            <a:picLocks noChangeAspect="1"/>
          </p:cNvPicPr>
          <p:nvPr userDrawn="1"/>
        </p:nvPicPr>
        <p:blipFill>
          <a:blip r:embed="rId2"/>
          <a:stretch>
            <a:fillRect/>
          </a:stretch>
        </p:blipFill>
        <p:spPr>
          <a:xfrm>
            <a:off x="1129553" y="1721896"/>
            <a:ext cx="6708161" cy="1155681"/>
          </a:xfrm>
          <a:prstGeom prst="rect">
            <a:avLst/>
          </a:prstGeom>
        </p:spPr>
      </p:pic>
      <p:pic>
        <p:nvPicPr>
          <p:cNvPr id="36" name="Picture 35">
            <a:extLst>
              <a:ext uri="{FF2B5EF4-FFF2-40B4-BE49-F238E27FC236}">
                <a16:creationId xmlns:a16="http://schemas.microsoft.com/office/drawing/2014/main" id="{B46E3991-B99D-6D48-8161-C869FD38C799}"/>
              </a:ext>
            </a:extLst>
          </p:cNvPr>
          <p:cNvPicPr>
            <a:picLocks noChangeAspect="1"/>
          </p:cNvPicPr>
          <p:nvPr userDrawn="1"/>
        </p:nvPicPr>
        <p:blipFill>
          <a:blip r:embed="rId2"/>
          <a:stretch>
            <a:fillRect/>
          </a:stretch>
        </p:blipFill>
        <p:spPr>
          <a:xfrm>
            <a:off x="36053486" y="1721896"/>
            <a:ext cx="6708161" cy="1155681"/>
          </a:xfrm>
          <a:prstGeom prst="rect">
            <a:avLst/>
          </a:prstGeom>
        </p:spPr>
      </p:pic>
    </p:spTree>
    <p:extLst>
      <p:ext uri="{BB962C8B-B14F-4D97-AF65-F5344CB8AC3E}">
        <p14:creationId xmlns:p14="http://schemas.microsoft.com/office/powerpoint/2010/main" val="4028693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0DFE1A52-FBAF-6144-8B51-BEFA83864808}"/>
              </a:ext>
            </a:extLst>
          </p:cNvPr>
          <p:cNvPicPr>
            <a:picLocks noChangeAspect="1"/>
          </p:cNvPicPr>
          <p:nvPr userDrawn="1"/>
        </p:nvPicPr>
        <p:blipFill>
          <a:blip r:embed="rId13">
            <a:alphaModFix amt="80000"/>
          </a:blip>
          <a:stretch>
            <a:fillRect/>
          </a:stretch>
        </p:blipFill>
        <p:spPr>
          <a:xfrm>
            <a:off x="0" y="0"/>
            <a:ext cx="43891200" cy="32918400"/>
          </a:xfrm>
          <a:prstGeom prst="rect">
            <a:avLst/>
          </a:prstGeom>
        </p:spPr>
      </p:pic>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6BB51432-44CC-BE46-86D3-6A09304454F1}" type="datetimeFigureOut">
              <a:rPr lang="en-US" smtClean="0"/>
              <a:t>4/21/2023</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336B82A5-06F7-FA47-A1FF-141AC4BECBBC}" type="slidenum">
              <a:rPr lang="en-US" smtClean="0"/>
              <a:t>‹#›</a:t>
            </a:fld>
            <a:endParaRPr lang="en-US"/>
          </a:p>
        </p:txBody>
      </p:sp>
    </p:spTree>
    <p:extLst>
      <p:ext uri="{BB962C8B-B14F-4D97-AF65-F5344CB8AC3E}">
        <p14:creationId xmlns:p14="http://schemas.microsoft.com/office/powerpoint/2010/main" val="23546645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16FD9C-0450-F242-98E5-910729EF4A04}"/>
              </a:ext>
            </a:extLst>
          </p:cNvPr>
          <p:cNvSpPr>
            <a:spLocks noGrp="1"/>
          </p:cNvSpPr>
          <p:nvPr>
            <p:ph type="title"/>
          </p:nvPr>
        </p:nvSpPr>
        <p:spPr>
          <a:xfrm>
            <a:off x="3017838" y="1752600"/>
            <a:ext cx="37855525" cy="63627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BDA8181-E52A-1B4E-B930-615F5C3C9AA0}"/>
              </a:ext>
            </a:extLst>
          </p:cNvPr>
          <p:cNvSpPr>
            <a:spLocks noGrp="1"/>
          </p:cNvSpPr>
          <p:nvPr>
            <p:ph type="body" idx="1"/>
          </p:nvPr>
        </p:nvSpPr>
        <p:spPr>
          <a:xfrm>
            <a:off x="3017838" y="8763000"/>
            <a:ext cx="37855525" cy="208867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55C964-84B5-AF4B-AF72-280221386DE2}"/>
              </a:ext>
            </a:extLst>
          </p:cNvPr>
          <p:cNvSpPr>
            <a:spLocks noGrp="1"/>
          </p:cNvSpPr>
          <p:nvPr>
            <p:ph type="dt" sz="half" idx="2"/>
          </p:nvPr>
        </p:nvSpPr>
        <p:spPr>
          <a:xfrm>
            <a:off x="3017838" y="30510163"/>
            <a:ext cx="9875837" cy="1752600"/>
          </a:xfrm>
          <a:prstGeom prst="rect">
            <a:avLst/>
          </a:prstGeom>
        </p:spPr>
        <p:txBody>
          <a:bodyPr vert="horz" lIns="91440" tIns="45720" rIns="91440" bIns="45720" rtlCol="0" anchor="ctr"/>
          <a:lstStyle>
            <a:lvl1pPr algn="l">
              <a:defRPr sz="1200">
                <a:solidFill>
                  <a:schemeClr val="tx1">
                    <a:tint val="75000"/>
                  </a:schemeClr>
                </a:solidFill>
              </a:defRPr>
            </a:lvl1pPr>
          </a:lstStyle>
          <a:p>
            <a:fld id="{5F8E2EA0-51FF-DB49-80DF-7493C31C34B6}" type="datetimeFigureOut">
              <a:rPr lang="en-US" smtClean="0"/>
              <a:t>4/21/2023</a:t>
            </a:fld>
            <a:endParaRPr lang="en-US"/>
          </a:p>
        </p:txBody>
      </p:sp>
      <p:sp>
        <p:nvSpPr>
          <p:cNvPr id="5" name="Footer Placeholder 4">
            <a:extLst>
              <a:ext uri="{FF2B5EF4-FFF2-40B4-BE49-F238E27FC236}">
                <a16:creationId xmlns:a16="http://schemas.microsoft.com/office/drawing/2014/main" id="{4E75748B-9245-BD4C-AAC1-B9E0676B711F}"/>
              </a:ext>
            </a:extLst>
          </p:cNvPr>
          <p:cNvSpPr>
            <a:spLocks noGrp="1"/>
          </p:cNvSpPr>
          <p:nvPr>
            <p:ph type="ftr" sz="quarter" idx="3"/>
          </p:nvPr>
        </p:nvSpPr>
        <p:spPr>
          <a:xfrm>
            <a:off x="14538325" y="30510163"/>
            <a:ext cx="14814550" cy="17526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B5A0BFB-987C-EA43-B7DC-006094F4BE57}"/>
              </a:ext>
            </a:extLst>
          </p:cNvPr>
          <p:cNvSpPr>
            <a:spLocks noGrp="1"/>
          </p:cNvSpPr>
          <p:nvPr>
            <p:ph type="sldNum" sz="quarter" idx="4"/>
          </p:nvPr>
        </p:nvSpPr>
        <p:spPr>
          <a:xfrm>
            <a:off x="30997525" y="30510163"/>
            <a:ext cx="9875838" cy="1752600"/>
          </a:xfrm>
          <a:prstGeom prst="rect">
            <a:avLst/>
          </a:prstGeom>
        </p:spPr>
        <p:txBody>
          <a:bodyPr vert="horz" lIns="91440" tIns="45720" rIns="91440" bIns="45720" rtlCol="0" anchor="ctr"/>
          <a:lstStyle>
            <a:lvl1pPr algn="r">
              <a:defRPr sz="1200">
                <a:solidFill>
                  <a:schemeClr val="tx1">
                    <a:tint val="75000"/>
                  </a:schemeClr>
                </a:solidFill>
              </a:defRPr>
            </a:lvl1pPr>
          </a:lstStyle>
          <a:p>
            <a:fld id="{9337E265-8B46-B84A-997E-AEC8476B5219}" type="slidenum">
              <a:rPr lang="en-US" smtClean="0"/>
              <a:t>‹#›</a:t>
            </a:fld>
            <a:endParaRPr lang="en-US"/>
          </a:p>
        </p:txBody>
      </p:sp>
      <p:pic>
        <p:nvPicPr>
          <p:cNvPr id="8" name="Picture 7">
            <a:extLst>
              <a:ext uri="{FF2B5EF4-FFF2-40B4-BE49-F238E27FC236}">
                <a16:creationId xmlns:a16="http://schemas.microsoft.com/office/drawing/2014/main" id="{7B85699E-7FAF-A94F-8220-24A74EF64B31}"/>
              </a:ext>
            </a:extLst>
          </p:cNvPr>
          <p:cNvPicPr>
            <a:picLocks noChangeAspect="1"/>
          </p:cNvPicPr>
          <p:nvPr userDrawn="1"/>
        </p:nvPicPr>
        <p:blipFill>
          <a:blip r:embed="rId13"/>
          <a:stretch>
            <a:fillRect/>
          </a:stretch>
        </p:blipFill>
        <p:spPr>
          <a:xfrm>
            <a:off x="36053486" y="1721896"/>
            <a:ext cx="6708161" cy="1155681"/>
          </a:xfrm>
          <a:prstGeom prst="rect">
            <a:avLst/>
          </a:prstGeom>
        </p:spPr>
      </p:pic>
      <p:cxnSp>
        <p:nvCxnSpPr>
          <p:cNvPr id="9" name="Straight Connector 8">
            <a:extLst>
              <a:ext uri="{FF2B5EF4-FFF2-40B4-BE49-F238E27FC236}">
                <a16:creationId xmlns:a16="http://schemas.microsoft.com/office/drawing/2014/main" id="{79E7D138-95CD-DE49-B931-8B95E09472C9}"/>
              </a:ext>
            </a:extLst>
          </p:cNvPr>
          <p:cNvCxnSpPr>
            <a:cxnSpLocks/>
          </p:cNvCxnSpPr>
          <p:nvPr userDrawn="1"/>
        </p:nvCxnSpPr>
        <p:spPr>
          <a:xfrm>
            <a:off x="3017838" y="4239964"/>
            <a:ext cx="37855525" cy="0"/>
          </a:xfrm>
          <a:prstGeom prst="line">
            <a:avLst/>
          </a:prstGeom>
          <a:ln w="25400">
            <a:solidFill>
              <a:srgbClr val="AB996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012245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diagramQuickStyle" Target="../diagrams/quickStyle2.xml"/><Relationship Id="rId18" Type="http://schemas.openxmlformats.org/officeDocument/2006/relationships/diagramLayout" Target="../diagrams/layout3.xml"/><Relationship Id="rId26" Type="http://schemas.openxmlformats.org/officeDocument/2006/relationships/image" Target="../media/image11.png"/><Relationship Id="rId39" Type="http://schemas.microsoft.com/office/2007/relationships/diagramDrawing" Target="../diagrams/drawing4.xml"/><Relationship Id="rId21" Type="http://schemas.microsoft.com/office/2007/relationships/diagramDrawing" Target="../diagrams/drawing3.xml"/><Relationship Id="rId34" Type="http://schemas.openxmlformats.org/officeDocument/2006/relationships/image" Target="../media/image19.png"/><Relationship Id="rId7" Type="http://schemas.openxmlformats.org/officeDocument/2006/relationships/diagramLayout" Target="../diagrams/layout1.xml"/><Relationship Id="rId12" Type="http://schemas.openxmlformats.org/officeDocument/2006/relationships/diagramLayout" Target="../diagrams/layout2.xml"/><Relationship Id="rId17" Type="http://schemas.openxmlformats.org/officeDocument/2006/relationships/diagramData" Target="../diagrams/data3.xml"/><Relationship Id="rId25" Type="http://schemas.openxmlformats.org/officeDocument/2006/relationships/image" Target="../media/image10.png"/><Relationship Id="rId33" Type="http://schemas.openxmlformats.org/officeDocument/2006/relationships/image" Target="../media/image18.png"/><Relationship Id="rId38" Type="http://schemas.openxmlformats.org/officeDocument/2006/relationships/diagramColors" Target="../diagrams/colors4.xml"/><Relationship Id="rId2" Type="http://schemas.openxmlformats.org/officeDocument/2006/relationships/notesSlide" Target="../notesSlides/notesSlide1.xml"/><Relationship Id="rId16" Type="http://schemas.openxmlformats.org/officeDocument/2006/relationships/image" Target="../media/image6.png"/><Relationship Id="rId20" Type="http://schemas.openxmlformats.org/officeDocument/2006/relationships/diagramColors" Target="../diagrams/colors3.xml"/><Relationship Id="rId29" Type="http://schemas.openxmlformats.org/officeDocument/2006/relationships/image" Target="../media/image14.png"/><Relationship Id="rId1" Type="http://schemas.openxmlformats.org/officeDocument/2006/relationships/slideLayout" Target="../slideLayouts/slideLayout9.xml"/><Relationship Id="rId6" Type="http://schemas.openxmlformats.org/officeDocument/2006/relationships/diagramData" Target="../diagrams/data1.xml"/><Relationship Id="rId11" Type="http://schemas.openxmlformats.org/officeDocument/2006/relationships/diagramData" Target="../diagrams/data2.xml"/><Relationship Id="rId24" Type="http://schemas.openxmlformats.org/officeDocument/2006/relationships/image" Target="../media/image9.png"/><Relationship Id="rId32" Type="http://schemas.openxmlformats.org/officeDocument/2006/relationships/image" Target="../media/image17.png"/><Relationship Id="rId37" Type="http://schemas.openxmlformats.org/officeDocument/2006/relationships/diagramQuickStyle" Target="../diagrams/quickStyle4.xml"/><Relationship Id="rId40" Type="http://schemas.openxmlformats.org/officeDocument/2006/relationships/image" Target="../media/image20.png"/><Relationship Id="rId5" Type="http://schemas.openxmlformats.org/officeDocument/2006/relationships/image" Target="../media/image5.png"/><Relationship Id="rId15" Type="http://schemas.microsoft.com/office/2007/relationships/diagramDrawing" Target="../diagrams/drawing2.xml"/><Relationship Id="rId23" Type="http://schemas.openxmlformats.org/officeDocument/2006/relationships/image" Target="../media/image8.png"/><Relationship Id="rId28" Type="http://schemas.openxmlformats.org/officeDocument/2006/relationships/image" Target="../media/image13.png"/><Relationship Id="rId36" Type="http://schemas.openxmlformats.org/officeDocument/2006/relationships/diagramLayout" Target="../diagrams/layout4.xml"/><Relationship Id="rId10" Type="http://schemas.microsoft.com/office/2007/relationships/diagramDrawing" Target="../diagrams/drawing1.xml"/><Relationship Id="rId19" Type="http://schemas.openxmlformats.org/officeDocument/2006/relationships/diagramQuickStyle" Target="../diagrams/quickStyle3.xml"/><Relationship Id="rId31"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diagramColors" Target="../diagrams/colors1.xml"/><Relationship Id="rId14" Type="http://schemas.openxmlformats.org/officeDocument/2006/relationships/diagramColors" Target="../diagrams/colors2.xml"/><Relationship Id="rId22" Type="http://schemas.openxmlformats.org/officeDocument/2006/relationships/image" Target="../media/image7.png"/><Relationship Id="rId27" Type="http://schemas.openxmlformats.org/officeDocument/2006/relationships/image" Target="../media/image12.png"/><Relationship Id="rId30" Type="http://schemas.openxmlformats.org/officeDocument/2006/relationships/image" Target="../media/image15.PNG"/><Relationship Id="rId35" Type="http://schemas.openxmlformats.org/officeDocument/2006/relationships/diagramData" Target="../diagrams/data4.xml"/><Relationship Id="rId8" Type="http://schemas.openxmlformats.org/officeDocument/2006/relationships/diagramQuickStyle" Target="../diagrams/quickStyle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F4957843-DB91-514E-B098-0F62AE60A09B}"/>
              </a:ext>
            </a:extLst>
          </p:cNvPr>
          <p:cNvSpPr/>
          <p:nvPr/>
        </p:nvSpPr>
        <p:spPr>
          <a:xfrm>
            <a:off x="32973789" y="4600053"/>
            <a:ext cx="10255883" cy="22602801"/>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Text Placeholder 81">
            <a:extLst>
              <a:ext uri="{FF2B5EF4-FFF2-40B4-BE49-F238E27FC236}">
                <a16:creationId xmlns:a16="http://schemas.microsoft.com/office/drawing/2014/main" id="{ADDD5BB1-18FD-2D40-A608-DCF2B59DBF31}"/>
              </a:ext>
            </a:extLst>
          </p:cNvPr>
          <p:cNvSpPr>
            <a:spLocks noGrp="1"/>
          </p:cNvSpPr>
          <p:nvPr>
            <p:ph type="body" sz="half" idx="12"/>
          </p:nvPr>
        </p:nvSpPr>
        <p:spPr>
          <a:xfrm>
            <a:off x="33150203" y="4924739"/>
            <a:ext cx="9888630" cy="3198118"/>
          </a:xfrm>
        </p:spPr>
        <p:txBody>
          <a:bodyPr>
            <a:normAutofit/>
          </a:bodyPr>
          <a:lstStyle/>
          <a:p>
            <a:pPr marL="0" indent="0" algn="ctr">
              <a:buNone/>
            </a:pPr>
            <a:r>
              <a:rPr lang="en-US" sz="5600" b="1" dirty="0">
                <a:solidFill>
                  <a:schemeClr val="accent1">
                    <a:lumMod val="50000"/>
                  </a:schemeClr>
                </a:solidFill>
              </a:rPr>
              <a:t>Results</a:t>
            </a:r>
          </a:p>
          <a:p>
            <a:pPr marL="457200" indent="-457200">
              <a:spcBef>
                <a:spcPts val="2400"/>
              </a:spcBef>
            </a:pPr>
            <a:r>
              <a:rPr lang="en-US" sz="3400" b="0" dirty="0"/>
              <a:t>Using an ”incorrect” axial compensation field to impart large coherent motional excitation to one ion prior to the merge causes measurable motional energy exchange at the expected period of 680 ns:</a:t>
            </a:r>
          </a:p>
        </p:txBody>
      </p:sp>
      <p:sp>
        <p:nvSpPr>
          <p:cNvPr id="111" name="TextBox 110">
            <a:extLst>
              <a:ext uri="{FF2B5EF4-FFF2-40B4-BE49-F238E27FC236}">
                <a16:creationId xmlns:a16="http://schemas.microsoft.com/office/drawing/2014/main" id="{7FE60371-99F3-A23E-CC4F-E79052237B4C}"/>
              </a:ext>
            </a:extLst>
          </p:cNvPr>
          <p:cNvSpPr txBox="1"/>
          <p:nvPr/>
        </p:nvSpPr>
        <p:spPr>
          <a:xfrm>
            <a:off x="36387105" y="9093395"/>
            <a:ext cx="1497746" cy="615553"/>
          </a:xfrm>
          <a:prstGeom prst="rect">
            <a:avLst/>
          </a:prstGeom>
          <a:noFill/>
        </p:spPr>
        <p:txBody>
          <a:bodyPr wrap="square" rtlCol="0">
            <a:spAutoFit/>
          </a:bodyPr>
          <a:lstStyle/>
          <a:p>
            <a:r>
              <a:rPr lang="en-US" sz="3400" i="1" dirty="0">
                <a:solidFill>
                  <a:schemeClr val="accent1">
                    <a:lumMod val="50000"/>
                  </a:schemeClr>
                </a:solidFill>
              </a:rPr>
              <a:t>Δt</a:t>
            </a:r>
            <a:r>
              <a:rPr lang="en-US" sz="3400" i="1" baseline="-25000" dirty="0">
                <a:solidFill>
                  <a:schemeClr val="accent1">
                    <a:lumMod val="50000"/>
                  </a:schemeClr>
                </a:solidFill>
              </a:rPr>
              <a:t>merge</a:t>
            </a:r>
            <a:endParaRPr lang="en-US" sz="3400" dirty="0">
              <a:solidFill>
                <a:schemeClr val="accent1">
                  <a:lumMod val="50000"/>
                </a:schemeClr>
              </a:solidFill>
            </a:endParaRPr>
          </a:p>
        </p:txBody>
      </p:sp>
      <p:sp>
        <p:nvSpPr>
          <p:cNvPr id="6" name="Left Arrow 5">
            <a:extLst>
              <a:ext uri="{FF2B5EF4-FFF2-40B4-BE49-F238E27FC236}">
                <a16:creationId xmlns:a16="http://schemas.microsoft.com/office/drawing/2014/main" id="{747744E2-591A-2459-A7D6-A5C102CF8D8F}"/>
              </a:ext>
            </a:extLst>
          </p:cNvPr>
          <p:cNvSpPr/>
          <p:nvPr/>
        </p:nvSpPr>
        <p:spPr>
          <a:xfrm>
            <a:off x="38137785" y="9261814"/>
            <a:ext cx="927341" cy="328756"/>
          </a:xfrm>
          <a:prstGeom prst="lef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25" name="Rounded Rectangle 24">
            <a:extLst>
              <a:ext uri="{FF2B5EF4-FFF2-40B4-BE49-F238E27FC236}">
                <a16:creationId xmlns:a16="http://schemas.microsoft.com/office/drawing/2014/main" id="{1F5FA1FF-734E-5544-AC4E-839C07ECB6B8}"/>
              </a:ext>
            </a:extLst>
          </p:cNvPr>
          <p:cNvSpPr/>
          <p:nvPr/>
        </p:nvSpPr>
        <p:spPr>
          <a:xfrm>
            <a:off x="33031288" y="27442886"/>
            <a:ext cx="10255883" cy="4515912"/>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ounded Rectangle 23">
            <a:extLst>
              <a:ext uri="{FF2B5EF4-FFF2-40B4-BE49-F238E27FC236}">
                <a16:creationId xmlns:a16="http://schemas.microsoft.com/office/drawing/2014/main" id="{60B3A43F-554F-5146-B593-D46E7BEB9702}"/>
              </a:ext>
            </a:extLst>
          </p:cNvPr>
          <p:cNvSpPr/>
          <p:nvPr/>
        </p:nvSpPr>
        <p:spPr>
          <a:xfrm>
            <a:off x="22212618" y="4600053"/>
            <a:ext cx="10255883" cy="22602801"/>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ounded Rectangle 20">
            <a:extLst>
              <a:ext uri="{FF2B5EF4-FFF2-40B4-BE49-F238E27FC236}">
                <a16:creationId xmlns:a16="http://schemas.microsoft.com/office/drawing/2014/main" id="{DA739A9C-A7CE-7D48-B9A5-72B9C9A81D10}"/>
              </a:ext>
            </a:extLst>
          </p:cNvPr>
          <p:cNvSpPr/>
          <p:nvPr/>
        </p:nvSpPr>
        <p:spPr>
          <a:xfrm>
            <a:off x="604029" y="4600053"/>
            <a:ext cx="10255883" cy="18730822"/>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ounded Rectangle 21">
            <a:extLst>
              <a:ext uri="{FF2B5EF4-FFF2-40B4-BE49-F238E27FC236}">
                <a16:creationId xmlns:a16="http://schemas.microsoft.com/office/drawing/2014/main" id="{60584D55-AB45-1947-804F-48ED90A5FEAA}"/>
              </a:ext>
            </a:extLst>
          </p:cNvPr>
          <p:cNvSpPr/>
          <p:nvPr/>
        </p:nvSpPr>
        <p:spPr>
          <a:xfrm>
            <a:off x="11393949" y="4600053"/>
            <a:ext cx="10255883" cy="13784377"/>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itle 75">
            <a:extLst>
              <a:ext uri="{FF2B5EF4-FFF2-40B4-BE49-F238E27FC236}">
                <a16:creationId xmlns:a16="http://schemas.microsoft.com/office/drawing/2014/main" id="{DD0A0045-9EA6-E84A-B4C4-1D999825AF16}"/>
              </a:ext>
            </a:extLst>
          </p:cNvPr>
          <p:cNvSpPr>
            <a:spLocks noGrp="1"/>
          </p:cNvSpPr>
          <p:nvPr>
            <p:ph type="title"/>
          </p:nvPr>
        </p:nvSpPr>
        <p:spPr>
          <a:xfrm>
            <a:off x="8700246" y="1015999"/>
            <a:ext cx="26490708" cy="1720076"/>
          </a:xfrm>
        </p:spPr>
        <p:txBody>
          <a:bodyPr/>
          <a:lstStyle/>
          <a:p>
            <a:r>
              <a:rPr lang="en-US" sz="8500" dirty="0"/>
              <a:t>Towards laser-free dynamical cooling via exchange with a pre-cooled ion</a:t>
            </a:r>
          </a:p>
        </p:txBody>
      </p:sp>
      <p:sp>
        <p:nvSpPr>
          <p:cNvPr id="77" name="Subtitle 76">
            <a:extLst>
              <a:ext uri="{FF2B5EF4-FFF2-40B4-BE49-F238E27FC236}">
                <a16:creationId xmlns:a16="http://schemas.microsoft.com/office/drawing/2014/main" id="{896DB968-0C1C-4B45-B44E-785B1C8315A2}"/>
              </a:ext>
            </a:extLst>
          </p:cNvPr>
          <p:cNvSpPr>
            <a:spLocks noGrp="1"/>
          </p:cNvSpPr>
          <p:nvPr>
            <p:ph type="subTitle" idx="1"/>
          </p:nvPr>
        </p:nvSpPr>
        <p:spPr>
          <a:xfrm>
            <a:off x="5486400" y="2785894"/>
            <a:ext cx="32918400" cy="1143294"/>
          </a:xfrm>
        </p:spPr>
        <p:txBody>
          <a:bodyPr>
            <a:noAutofit/>
          </a:bodyPr>
          <a:lstStyle/>
          <a:p>
            <a:r>
              <a:rPr lang="en-US" sz="5600" dirty="0"/>
              <a:t>V. S. Sandhu, S. D. Fallek, H. N. Tinkey, R. A. McGill, C. R. Clark &amp; K. R. Brown</a:t>
            </a:r>
          </a:p>
        </p:txBody>
      </p:sp>
      <p:sp>
        <p:nvSpPr>
          <p:cNvPr id="83" name="Text Placeholder 82">
            <a:extLst>
              <a:ext uri="{FF2B5EF4-FFF2-40B4-BE49-F238E27FC236}">
                <a16:creationId xmlns:a16="http://schemas.microsoft.com/office/drawing/2014/main" id="{5AFDBF02-6260-A849-BCBD-9DE5CBAE59B3}"/>
              </a:ext>
            </a:extLst>
          </p:cNvPr>
          <p:cNvSpPr>
            <a:spLocks noGrp="1"/>
          </p:cNvSpPr>
          <p:nvPr>
            <p:ph type="body" sz="half" idx="13"/>
          </p:nvPr>
        </p:nvSpPr>
        <p:spPr>
          <a:xfrm>
            <a:off x="5486400" y="3644470"/>
            <a:ext cx="32918400" cy="775505"/>
          </a:xfrm>
        </p:spPr>
        <p:txBody>
          <a:bodyPr/>
          <a:lstStyle/>
          <a:p>
            <a:r>
              <a:rPr lang="en-US" sz="4800" i="1" dirty="0"/>
              <a:t>Georgia Tech Research Institute, Atlanta, GA</a:t>
            </a:r>
          </a:p>
        </p:txBody>
      </p:sp>
      <mc:AlternateContent xmlns:mc="http://schemas.openxmlformats.org/markup-compatibility/2006" xmlns:a14="http://schemas.microsoft.com/office/drawing/2010/main">
        <mc:Choice Requires="a14">
          <p:sp>
            <p:nvSpPr>
              <p:cNvPr id="78" name="Text Placeholder 77">
                <a:extLst>
                  <a:ext uri="{FF2B5EF4-FFF2-40B4-BE49-F238E27FC236}">
                    <a16:creationId xmlns:a16="http://schemas.microsoft.com/office/drawing/2014/main" id="{E766F76D-A38E-474D-BF39-98C83716A16C}"/>
                  </a:ext>
                </a:extLst>
              </p:cNvPr>
              <p:cNvSpPr>
                <a:spLocks noGrp="1"/>
              </p:cNvSpPr>
              <p:nvPr>
                <p:ph type="body" sz="half" idx="2"/>
              </p:nvPr>
            </p:nvSpPr>
            <p:spPr>
              <a:xfrm>
                <a:off x="813929" y="4926309"/>
                <a:ext cx="9830948" cy="18081119"/>
              </a:xfrm>
            </p:spPr>
            <p:txBody>
              <a:bodyPr>
                <a:noAutofit/>
              </a:bodyPr>
              <a:lstStyle/>
              <a:p>
                <a:pPr marL="0" indent="0" algn="ctr">
                  <a:buNone/>
                </a:pPr>
                <a:r>
                  <a:rPr lang="en-US" sz="5600" dirty="0"/>
                  <a:t>Background &amp; Motivation</a:t>
                </a:r>
              </a:p>
              <a:p>
                <a:pPr marL="457200" indent="-457200">
                  <a:spcBef>
                    <a:spcPts val="2400"/>
                  </a:spcBef>
                </a:pPr>
                <a:r>
                  <a:rPr lang="en-US" sz="3500" b="0" dirty="0"/>
                  <a:t>During computation, ions are unavoidably heated, to the detriment of further operations, via imperfect transport, trap potential fluctuations, and anomalous heating.</a:t>
                </a:r>
              </a:p>
              <a:p>
                <a:pPr marL="457200" indent="-457200">
                  <a:spcBef>
                    <a:spcPts val="2400"/>
                  </a:spcBef>
                </a:pPr>
                <a:r>
                  <a:rPr lang="en-US" sz="3500" b="0" dirty="0"/>
                  <a:t>Modern experiments sympathetically cool a computational ion with an ion of a different species.</a:t>
                </a:r>
              </a:p>
              <a:p>
                <a:pPr marL="1371600" lvl="1" indent="0">
                  <a:buNone/>
                </a:pPr>
                <a:r>
                  <a:rPr lang="en-US" sz="3500" u="sng" dirty="0">
                    <a:solidFill>
                      <a:schemeClr val="accent1">
                        <a:lumMod val="50000"/>
                      </a:schemeClr>
                    </a:solidFill>
                  </a:rPr>
                  <a:t>Advantages</a:t>
                </a:r>
                <a:r>
                  <a:rPr lang="en-US" sz="3500" dirty="0">
                    <a:solidFill>
                      <a:schemeClr val="accent1">
                        <a:lumMod val="50000"/>
                      </a:schemeClr>
                    </a:solidFill>
                  </a:rPr>
                  <a:t>: Preserves the qubit state of the computational ion by eliminating photon scattering at resonant frequencies.</a:t>
                </a:r>
              </a:p>
              <a:p>
                <a:pPr marL="1371600" lvl="1" indent="0">
                  <a:buNone/>
                </a:pPr>
                <a:r>
                  <a:rPr lang="en-US" sz="3500" u="sng" dirty="0">
                    <a:solidFill>
                      <a:schemeClr val="accent1">
                        <a:lumMod val="50000"/>
                      </a:schemeClr>
                    </a:solidFill>
                  </a:rPr>
                  <a:t>Disadvantages</a:t>
                </a:r>
                <a:r>
                  <a:rPr lang="en-US" sz="3500" dirty="0">
                    <a:solidFill>
                      <a:schemeClr val="accent1">
                        <a:lumMod val="50000"/>
                      </a:schemeClr>
                    </a:solidFill>
                  </a:rPr>
                  <a:t>: Cooling is slow (typically on the order of ms) [1, 2] and requires extra lasers to address transitions of the coolant ion.</a:t>
                </a:r>
                <a:endParaRPr lang="en-US" sz="3500" b="0" dirty="0"/>
              </a:p>
              <a:p>
                <a:pPr marL="457200" indent="-457200">
                  <a:spcBef>
                    <a:spcPts val="2400"/>
                  </a:spcBef>
                </a:pPr>
                <a:r>
                  <a:rPr lang="en-US" sz="3500" b="0" dirty="0"/>
                  <a:t>Full energy exchange between two ions, </a:t>
                </a:r>
                <a:r>
                  <a:rPr lang="en-US" sz="3500" b="0" i="1" dirty="0"/>
                  <a:t>a</a:t>
                </a:r>
                <a:r>
                  <a:rPr lang="en-US" sz="3500" b="0" dirty="0"/>
                  <a:t> and </a:t>
                </a:r>
                <a:r>
                  <a:rPr lang="en-US" sz="3500" b="0" i="1" dirty="0"/>
                  <a:t>b</a:t>
                </a:r>
                <a:r>
                  <a:rPr lang="en-US" sz="3500" b="0" dirty="0"/>
                  <a:t>, in separate harmonic wells, mediated by the Coulomb interaction, has been demonstrated [3] with exchange rate given by</a:t>
                </a:r>
              </a:p>
              <a:p>
                <a:pPr marL="457200" indent="-457200" algn="ctr">
                  <a:lnSpc>
                    <a:spcPct val="100000"/>
                  </a:lnSpc>
                  <a:buNone/>
                </a:pPr>
                <a14:m>
                  <m:oMathPara xmlns:m="http://schemas.openxmlformats.org/officeDocument/2006/math">
                    <m:oMathParaPr>
                      <m:jc m:val="centerGroup"/>
                    </m:oMathParaPr>
                    <m:oMath xmlns:m="http://schemas.openxmlformats.org/officeDocument/2006/math">
                      <m:sSub>
                        <m:sSubPr>
                          <m:ctrlPr>
                            <a:rPr lang="en-US" sz="3500" b="0" i="1" smtClean="0">
                              <a:latin typeface="Cambria Math" panose="02040503050406030204" pitchFamily="18" charset="0"/>
                            </a:rPr>
                          </m:ctrlPr>
                        </m:sSubPr>
                        <m:e>
                          <m:r>
                            <m:rPr>
                              <m:sty m:val="p"/>
                            </m:rPr>
                            <a:rPr lang="el-GR" sz="3500" b="0" i="1">
                              <a:latin typeface="Cambria Math" panose="02040503050406030204" pitchFamily="18" charset="0"/>
                              <a:ea typeface="Cambria Math" panose="02040503050406030204" pitchFamily="18" charset="0"/>
                            </a:rPr>
                            <m:t>Ω</m:t>
                          </m:r>
                        </m:e>
                        <m:sub>
                          <m:r>
                            <a:rPr lang="en-US" sz="3500" b="0" i="1">
                              <a:latin typeface="Cambria Math" panose="02040503050406030204" pitchFamily="18" charset="0"/>
                            </a:rPr>
                            <m:t>𝑒𝑥</m:t>
                          </m:r>
                        </m:sub>
                      </m:sSub>
                      <m:r>
                        <a:rPr lang="en-US" sz="3500" b="0" i="1">
                          <a:latin typeface="Cambria Math" panose="02040503050406030204" pitchFamily="18" charset="0"/>
                        </a:rPr>
                        <m:t>=</m:t>
                      </m:r>
                      <m:f>
                        <m:fPr>
                          <m:ctrlPr>
                            <a:rPr lang="en-US" sz="3500" b="0" i="1" smtClean="0">
                              <a:latin typeface="Cambria Math" panose="02040503050406030204" pitchFamily="18" charset="0"/>
                            </a:rPr>
                          </m:ctrlPr>
                        </m:fPr>
                        <m:num>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𝑞</m:t>
                              </m:r>
                            </m:e>
                            <m:sub>
                              <m:r>
                                <a:rPr lang="en-US" sz="3500" b="0" i="1" smtClean="0">
                                  <a:latin typeface="Cambria Math" panose="02040503050406030204" pitchFamily="18" charset="0"/>
                                </a:rPr>
                                <m:t>𝑎</m:t>
                              </m:r>
                            </m:sub>
                          </m:sSub>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𝑞</m:t>
                              </m:r>
                            </m:e>
                            <m:sub>
                              <m:r>
                                <a:rPr lang="en-US" sz="3500" b="0" i="1" smtClean="0">
                                  <a:latin typeface="Cambria Math" panose="02040503050406030204" pitchFamily="18" charset="0"/>
                                </a:rPr>
                                <m:t>𝑏</m:t>
                              </m:r>
                            </m:sub>
                          </m:sSub>
                        </m:num>
                        <m:den>
                          <m:r>
                            <a:rPr lang="en-US" sz="3500" b="0" i="1" smtClean="0">
                              <a:latin typeface="Cambria Math" panose="02040503050406030204" pitchFamily="18" charset="0"/>
                            </a:rPr>
                            <m:t>2</m:t>
                          </m:r>
                          <m:r>
                            <a:rPr lang="en-US" sz="3500" b="0" i="1" smtClean="0">
                              <a:latin typeface="Cambria Math" panose="02040503050406030204" pitchFamily="18" charset="0"/>
                              <a:ea typeface="Cambria Math" panose="02040503050406030204" pitchFamily="18" charset="0"/>
                            </a:rPr>
                            <m:t>𝜋</m:t>
                          </m:r>
                          <m:sSub>
                            <m:sSubPr>
                              <m:ctrlPr>
                                <a:rPr lang="en-US" sz="3500" b="0" i="1" smtClean="0">
                                  <a:latin typeface="Cambria Math" panose="02040503050406030204" pitchFamily="18" charset="0"/>
                                  <a:ea typeface="Cambria Math" panose="02040503050406030204" pitchFamily="18" charset="0"/>
                                </a:rPr>
                              </m:ctrlPr>
                            </m:sSubPr>
                            <m:e>
                              <m:r>
                                <a:rPr lang="en-US" sz="3500" b="0" i="1" smtClean="0">
                                  <a:latin typeface="Cambria Math" panose="02040503050406030204" pitchFamily="18" charset="0"/>
                                  <a:ea typeface="Cambria Math" panose="02040503050406030204" pitchFamily="18" charset="0"/>
                                </a:rPr>
                                <m:t>𝜀</m:t>
                              </m:r>
                            </m:e>
                            <m:sub>
                              <m:r>
                                <a:rPr lang="en-US" sz="3500" b="0" i="1" smtClean="0">
                                  <a:latin typeface="Cambria Math" panose="02040503050406030204" pitchFamily="18" charset="0"/>
                                  <a:ea typeface="Cambria Math" panose="02040503050406030204" pitchFamily="18" charset="0"/>
                                </a:rPr>
                                <m:t>0</m:t>
                              </m:r>
                            </m:sub>
                          </m:sSub>
                          <m:sSubSup>
                            <m:sSubSupPr>
                              <m:ctrlPr>
                                <a:rPr lang="en-US" sz="3500" b="0" i="1" smtClean="0">
                                  <a:latin typeface="Cambria Math" panose="02040503050406030204" pitchFamily="18" charset="0"/>
                                  <a:ea typeface="Cambria Math" panose="02040503050406030204" pitchFamily="18" charset="0"/>
                                </a:rPr>
                              </m:ctrlPr>
                            </m:sSubSupPr>
                            <m:e>
                              <m:r>
                                <a:rPr lang="en-US" sz="3500" b="0" i="1" smtClean="0">
                                  <a:latin typeface="Cambria Math" panose="02040503050406030204" pitchFamily="18" charset="0"/>
                                  <a:ea typeface="Cambria Math" panose="02040503050406030204" pitchFamily="18" charset="0"/>
                                </a:rPr>
                                <m:t>𝑠</m:t>
                              </m:r>
                            </m:e>
                            <m:sub>
                              <m:r>
                                <a:rPr lang="en-US" sz="3500" b="0" i="1" smtClean="0">
                                  <a:latin typeface="Cambria Math" panose="02040503050406030204" pitchFamily="18" charset="0"/>
                                  <a:ea typeface="Cambria Math" panose="02040503050406030204" pitchFamily="18" charset="0"/>
                                </a:rPr>
                                <m:t>0</m:t>
                              </m:r>
                            </m:sub>
                            <m:sup>
                              <m:r>
                                <a:rPr lang="en-US" sz="3500" b="0" i="1" smtClean="0">
                                  <a:latin typeface="Cambria Math" panose="02040503050406030204" pitchFamily="18" charset="0"/>
                                  <a:ea typeface="Cambria Math" panose="02040503050406030204" pitchFamily="18" charset="0"/>
                                </a:rPr>
                                <m:t>3</m:t>
                              </m:r>
                            </m:sup>
                          </m:sSubSup>
                          <m:rad>
                            <m:radPr>
                              <m:degHide m:val="on"/>
                              <m:ctrlPr>
                                <a:rPr lang="en-US" sz="3500" b="0" i="1" smtClean="0">
                                  <a:latin typeface="Cambria Math" panose="02040503050406030204" pitchFamily="18" charset="0"/>
                                  <a:ea typeface="Cambria Math" panose="02040503050406030204" pitchFamily="18" charset="0"/>
                                </a:rPr>
                              </m:ctrlPr>
                            </m:radPr>
                            <m:deg/>
                            <m:e>
                              <m:sSub>
                                <m:sSubPr>
                                  <m:ctrlPr>
                                    <a:rPr lang="en-US" sz="3500" b="0" i="1" smtClean="0">
                                      <a:latin typeface="Cambria Math" panose="02040503050406030204" pitchFamily="18" charset="0"/>
                                      <a:ea typeface="Cambria Math" panose="02040503050406030204" pitchFamily="18" charset="0"/>
                                    </a:rPr>
                                  </m:ctrlPr>
                                </m:sSubPr>
                                <m:e>
                                  <m:r>
                                    <a:rPr lang="en-US" sz="3500" b="0" i="1" smtClean="0">
                                      <a:latin typeface="Cambria Math" panose="02040503050406030204" pitchFamily="18" charset="0"/>
                                      <a:ea typeface="Cambria Math" panose="02040503050406030204" pitchFamily="18" charset="0"/>
                                    </a:rPr>
                                    <m:t>𝑚</m:t>
                                  </m:r>
                                </m:e>
                                <m:sub>
                                  <m:r>
                                    <a:rPr lang="en-US" sz="3500" b="0" i="1" smtClean="0">
                                      <a:latin typeface="Cambria Math" panose="02040503050406030204" pitchFamily="18" charset="0"/>
                                      <a:ea typeface="Cambria Math" panose="02040503050406030204" pitchFamily="18" charset="0"/>
                                    </a:rPr>
                                    <m:t>𝑎</m:t>
                                  </m:r>
                                </m:sub>
                              </m:sSub>
                              <m:sSub>
                                <m:sSubPr>
                                  <m:ctrlPr>
                                    <a:rPr lang="en-US" sz="3500" b="0" i="1" smtClean="0">
                                      <a:latin typeface="Cambria Math" panose="02040503050406030204" pitchFamily="18" charset="0"/>
                                      <a:ea typeface="Cambria Math" panose="02040503050406030204" pitchFamily="18" charset="0"/>
                                    </a:rPr>
                                  </m:ctrlPr>
                                </m:sSubPr>
                                <m:e>
                                  <m:r>
                                    <a:rPr lang="en-US" sz="3500" b="0" i="1" smtClean="0">
                                      <a:latin typeface="Cambria Math" panose="02040503050406030204" pitchFamily="18" charset="0"/>
                                      <a:ea typeface="Cambria Math" panose="02040503050406030204" pitchFamily="18" charset="0"/>
                                    </a:rPr>
                                    <m:t>𝑚</m:t>
                                  </m:r>
                                </m:e>
                                <m:sub>
                                  <m:r>
                                    <a:rPr lang="en-US" sz="3500" b="0" i="1" smtClean="0">
                                      <a:latin typeface="Cambria Math" panose="02040503050406030204" pitchFamily="18" charset="0"/>
                                      <a:ea typeface="Cambria Math" panose="02040503050406030204" pitchFamily="18" charset="0"/>
                                    </a:rPr>
                                    <m:t>𝑏</m:t>
                                  </m:r>
                                </m:sub>
                              </m:sSub>
                            </m:e>
                          </m:rad>
                          <m:rad>
                            <m:radPr>
                              <m:degHide m:val="on"/>
                              <m:ctrlPr>
                                <a:rPr lang="en-US" sz="3500" b="0" i="1" smtClean="0">
                                  <a:latin typeface="Cambria Math" panose="02040503050406030204" pitchFamily="18" charset="0"/>
                                  <a:ea typeface="Cambria Math" panose="02040503050406030204" pitchFamily="18" charset="0"/>
                                </a:rPr>
                              </m:ctrlPr>
                            </m:radPr>
                            <m:deg/>
                            <m:e>
                              <m:sSub>
                                <m:sSubPr>
                                  <m:ctrlPr>
                                    <a:rPr lang="en-US" sz="3500" b="0" i="1" smtClean="0">
                                      <a:latin typeface="Cambria Math" panose="02040503050406030204" pitchFamily="18" charset="0"/>
                                      <a:ea typeface="Cambria Math" panose="02040503050406030204" pitchFamily="18" charset="0"/>
                                    </a:rPr>
                                  </m:ctrlPr>
                                </m:sSubPr>
                                <m:e>
                                  <m:r>
                                    <a:rPr lang="en-US" sz="3500" b="0" i="1" smtClean="0">
                                      <a:latin typeface="Cambria Math" panose="02040503050406030204" pitchFamily="18" charset="0"/>
                                      <a:ea typeface="Cambria Math" panose="02040503050406030204" pitchFamily="18" charset="0"/>
                                    </a:rPr>
                                    <m:t>𝜔</m:t>
                                  </m:r>
                                </m:e>
                                <m:sub>
                                  <m:r>
                                    <a:rPr lang="en-US" sz="3500" b="0" i="1" smtClean="0">
                                      <a:latin typeface="Cambria Math" panose="02040503050406030204" pitchFamily="18" charset="0"/>
                                      <a:ea typeface="Cambria Math" panose="02040503050406030204" pitchFamily="18" charset="0"/>
                                    </a:rPr>
                                    <m:t>0</m:t>
                                  </m:r>
                                  <m:r>
                                    <a:rPr lang="en-US" sz="3500" b="0" i="1" smtClean="0">
                                      <a:latin typeface="Cambria Math" panose="02040503050406030204" pitchFamily="18" charset="0"/>
                                      <a:ea typeface="Cambria Math" panose="02040503050406030204" pitchFamily="18" charset="0"/>
                                    </a:rPr>
                                    <m:t>𝑎</m:t>
                                  </m:r>
                                </m:sub>
                              </m:sSub>
                              <m:sSub>
                                <m:sSubPr>
                                  <m:ctrlPr>
                                    <a:rPr lang="en-US" sz="3500" b="0" i="1" smtClean="0">
                                      <a:latin typeface="Cambria Math" panose="02040503050406030204" pitchFamily="18" charset="0"/>
                                      <a:ea typeface="Cambria Math" panose="02040503050406030204" pitchFamily="18" charset="0"/>
                                    </a:rPr>
                                  </m:ctrlPr>
                                </m:sSubPr>
                                <m:e>
                                  <m:r>
                                    <a:rPr lang="en-US" sz="3500" b="0" i="1" smtClean="0">
                                      <a:latin typeface="Cambria Math" panose="02040503050406030204" pitchFamily="18" charset="0"/>
                                      <a:ea typeface="Cambria Math" panose="02040503050406030204" pitchFamily="18" charset="0"/>
                                    </a:rPr>
                                    <m:t>𝜔</m:t>
                                  </m:r>
                                </m:e>
                                <m:sub>
                                  <m:r>
                                    <a:rPr lang="en-US" sz="3500" b="0" i="1" smtClean="0">
                                      <a:latin typeface="Cambria Math" panose="02040503050406030204" pitchFamily="18" charset="0"/>
                                      <a:ea typeface="Cambria Math" panose="02040503050406030204" pitchFamily="18" charset="0"/>
                                    </a:rPr>
                                    <m:t>0</m:t>
                                  </m:r>
                                  <m:r>
                                    <a:rPr lang="en-US" sz="3500" b="0" i="1" smtClean="0">
                                      <a:latin typeface="Cambria Math" panose="02040503050406030204" pitchFamily="18" charset="0"/>
                                      <a:ea typeface="Cambria Math" panose="02040503050406030204" pitchFamily="18" charset="0"/>
                                    </a:rPr>
                                    <m:t>𝑏</m:t>
                                  </m:r>
                                </m:sub>
                              </m:sSub>
                            </m:e>
                          </m:rad>
                        </m:den>
                      </m:f>
                    </m:oMath>
                  </m:oMathPara>
                </a14:m>
                <a:endParaRPr lang="en-US" sz="3500" b="0" dirty="0"/>
              </a:p>
              <a:p>
                <a:pPr marL="457200" indent="0">
                  <a:spcBef>
                    <a:spcPts val="2400"/>
                  </a:spcBef>
                  <a:buNone/>
                </a:pPr>
                <a:r>
                  <a:rPr lang="en-US" sz="3500" b="0" dirty="0"/>
                  <a:t>where </a:t>
                </a:r>
                <a14:m>
                  <m:oMath xmlns:m="http://schemas.openxmlformats.org/officeDocument/2006/math">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𝑞</m:t>
                        </m:r>
                      </m:e>
                      <m:sub>
                        <m:r>
                          <a:rPr lang="en-US" sz="3500" b="0" i="1" smtClean="0">
                            <a:latin typeface="Cambria Math" panose="02040503050406030204" pitchFamily="18" charset="0"/>
                          </a:rPr>
                          <m:t>𝑎</m:t>
                        </m:r>
                      </m:sub>
                    </m:sSub>
                    <m:r>
                      <a:rPr lang="en-US" sz="3500" b="0" i="1" smtClean="0">
                        <a:latin typeface="Cambria Math" panose="02040503050406030204" pitchFamily="18" charset="0"/>
                      </a:rPr>
                      <m:t>=</m:t>
                    </m:r>
                    <m:sSub>
                      <m:sSubPr>
                        <m:ctrlPr>
                          <a:rPr lang="en-US" sz="3500" b="0" i="1" smtClean="0">
                            <a:latin typeface="Cambria Math" panose="02040503050406030204" pitchFamily="18" charset="0"/>
                          </a:rPr>
                        </m:ctrlPr>
                      </m:sSubPr>
                      <m:e>
                        <m:r>
                          <a:rPr lang="en-US" sz="3500" b="0" i="1" smtClean="0">
                            <a:latin typeface="Cambria Math" panose="02040503050406030204" pitchFamily="18" charset="0"/>
                          </a:rPr>
                          <m:t>𝑞</m:t>
                        </m:r>
                      </m:e>
                      <m:sub>
                        <m:r>
                          <a:rPr lang="en-US" sz="3500" b="0" i="1" smtClean="0">
                            <a:latin typeface="Cambria Math" panose="02040503050406030204" pitchFamily="18" charset="0"/>
                          </a:rPr>
                          <m:t>𝑏</m:t>
                        </m:r>
                      </m:sub>
                    </m:sSub>
                    <m:r>
                      <a:rPr lang="en-US" sz="3500" b="0" i="1" smtClean="0">
                        <a:latin typeface="Cambria Math" panose="02040503050406030204" pitchFamily="18" charset="0"/>
                      </a:rPr>
                      <m:t>=</m:t>
                    </m:r>
                    <m:r>
                      <a:rPr lang="en-US" sz="3500" b="0" i="1" smtClean="0">
                        <a:latin typeface="Cambria Math" panose="02040503050406030204" pitchFamily="18" charset="0"/>
                      </a:rPr>
                      <m:t>𝑒</m:t>
                    </m:r>
                  </m:oMath>
                </a14:m>
                <a:r>
                  <a:rPr lang="en-US" sz="3500" b="0" dirty="0"/>
                  <a:t> is the electron charge, </a:t>
                </a:r>
                <a:r>
                  <a:rPr lang="en-US" sz="3500" b="0" i="1" dirty="0"/>
                  <a:t>m</a:t>
                </a:r>
                <a:r>
                  <a:rPr lang="en-US" sz="3500" b="0" i="1" baseline="-25000" dirty="0"/>
                  <a:t>a</a:t>
                </a:r>
                <a:r>
                  <a:rPr lang="en-US" sz="3500" b="0" i="1" dirty="0"/>
                  <a:t> </a:t>
                </a:r>
                <a:r>
                  <a:rPr lang="en-US" sz="3500" b="0" dirty="0"/>
                  <a:t>and </a:t>
                </a:r>
                <a:r>
                  <a:rPr lang="en-US" sz="3500" b="0" i="1" dirty="0"/>
                  <a:t>m</a:t>
                </a:r>
                <a:r>
                  <a:rPr lang="en-US" sz="3500" b="0" i="1" baseline="-25000" dirty="0"/>
                  <a:t>b</a:t>
                </a:r>
                <a:r>
                  <a:rPr lang="en-US" sz="3500" b="0" i="1" dirty="0"/>
                  <a:t> </a:t>
                </a:r>
                <a:r>
                  <a:rPr lang="en-US" sz="3500" b="0" dirty="0"/>
                  <a:t>are the ion masses, </a:t>
                </a:r>
                <a:r>
                  <a:rPr lang="en-US" sz="3500" b="0" i="1" dirty="0"/>
                  <a:t>ω</a:t>
                </a:r>
                <a:r>
                  <a:rPr lang="en-US" sz="3500" b="0" i="1" baseline="-25000" dirty="0"/>
                  <a:t>0a</a:t>
                </a:r>
                <a:r>
                  <a:rPr lang="en-US" sz="3500" b="0" i="1" dirty="0"/>
                  <a:t> </a:t>
                </a:r>
                <a:r>
                  <a:rPr lang="en-US" sz="3500" b="0" dirty="0"/>
                  <a:t>and </a:t>
                </a:r>
                <a:r>
                  <a:rPr lang="en-US" sz="3500" b="0" i="1" dirty="0"/>
                  <a:t>ω</a:t>
                </a:r>
                <a:r>
                  <a:rPr lang="en-US" sz="3500" b="0" i="1" baseline="-25000" dirty="0"/>
                  <a:t>0b</a:t>
                </a:r>
                <a:r>
                  <a:rPr lang="en-US" sz="3500" b="0" dirty="0"/>
                  <a:t> are the ion axial mode frequencies, and </a:t>
                </a:r>
                <a:r>
                  <a:rPr lang="en-US" sz="3500" b="0" i="1" dirty="0"/>
                  <a:t>s</a:t>
                </a:r>
                <a:r>
                  <a:rPr lang="en-US" sz="3500" b="0" i="1" baseline="-25000" dirty="0"/>
                  <a:t>0</a:t>
                </a:r>
                <a:r>
                  <a:rPr lang="en-US" sz="3500" b="0" dirty="0"/>
                  <a:t> is the distance between harmonic wells.</a:t>
                </a:r>
                <a:endParaRPr lang="en-US" sz="3500" b="0" i="1" dirty="0"/>
              </a:p>
              <a:p>
                <a:pPr marL="457200" indent="-457200">
                  <a:spcBef>
                    <a:spcPts val="2400"/>
                  </a:spcBef>
                </a:pPr>
                <a:r>
                  <a:rPr lang="en-US" sz="3500" b="0" dirty="0"/>
                  <a:t>We aim to utilize fast ion transport with low motional excitation in order to implement a similar exchange in significantly less time by introducing a merge/split.</a:t>
                </a:r>
              </a:p>
            </p:txBody>
          </p:sp>
        </mc:Choice>
        <mc:Fallback xmlns="">
          <p:sp>
            <p:nvSpPr>
              <p:cNvPr id="78" name="Text Placeholder 77">
                <a:extLst>
                  <a:ext uri="{FF2B5EF4-FFF2-40B4-BE49-F238E27FC236}">
                    <a16:creationId xmlns:a16="http://schemas.microsoft.com/office/drawing/2014/main" id="{E766F76D-A38E-474D-BF39-98C83716A16C}"/>
                  </a:ext>
                </a:extLst>
              </p:cNvPr>
              <p:cNvSpPr>
                <a:spLocks noGrp="1" noRot="1" noChangeAspect="1" noMove="1" noResize="1" noEditPoints="1" noAdjustHandles="1" noChangeArrowheads="1" noChangeShapeType="1" noTextEdit="1"/>
              </p:cNvSpPr>
              <p:nvPr>
                <p:ph type="body" sz="half" idx="2"/>
              </p:nvPr>
            </p:nvSpPr>
            <p:spPr>
              <a:xfrm>
                <a:off x="813929" y="4926309"/>
                <a:ext cx="9830948" cy="18081119"/>
              </a:xfrm>
              <a:blipFill>
                <a:blip r:embed="rId3"/>
                <a:stretch>
                  <a:fillRect l="-1677" t="-1333" r="-2581"/>
                </a:stretch>
              </a:blipFill>
            </p:spPr>
            <p:txBody>
              <a:bodyPr/>
              <a:lstStyle/>
              <a:p>
                <a:r>
                  <a:rPr lang="en-US">
                    <a:noFill/>
                  </a:rPr>
                  <a:t> </a:t>
                </a:r>
              </a:p>
            </p:txBody>
          </p:sp>
        </mc:Fallback>
      </mc:AlternateContent>
      <p:sp>
        <p:nvSpPr>
          <p:cNvPr id="81" name="Text Placeholder 80">
            <a:extLst>
              <a:ext uri="{FF2B5EF4-FFF2-40B4-BE49-F238E27FC236}">
                <a16:creationId xmlns:a16="http://schemas.microsoft.com/office/drawing/2014/main" id="{A7D65EEA-1EC8-CC49-B78E-59D677185D06}"/>
              </a:ext>
            </a:extLst>
          </p:cNvPr>
          <p:cNvSpPr>
            <a:spLocks noGrp="1"/>
          </p:cNvSpPr>
          <p:nvPr>
            <p:ph type="body" sz="half" idx="11"/>
          </p:nvPr>
        </p:nvSpPr>
        <p:spPr>
          <a:xfrm>
            <a:off x="22448712" y="4921159"/>
            <a:ext cx="9762465" cy="2769014"/>
          </a:xfrm>
        </p:spPr>
        <p:txBody>
          <a:bodyPr>
            <a:noAutofit/>
          </a:bodyPr>
          <a:lstStyle/>
          <a:p>
            <a:pPr marL="0" indent="0" algn="ctr">
              <a:buNone/>
            </a:pPr>
            <a:r>
              <a:rPr lang="en-US" sz="5600" b="1" dirty="0">
                <a:solidFill>
                  <a:schemeClr val="accent1">
                    <a:lumMod val="50000"/>
                  </a:schemeClr>
                </a:solidFill>
              </a:rPr>
              <a:t>Transport</a:t>
            </a:r>
          </a:p>
          <a:p>
            <a:pPr marL="457200" indent="-457200">
              <a:spcBef>
                <a:spcPts val="2400"/>
              </a:spcBef>
            </a:pPr>
            <a:r>
              <a:rPr lang="en-US" sz="3400" b="0" dirty="0"/>
              <a:t>Simulated axial trap frequency for a single ion during the merge sequence, as a function of the equilibrium position of Ion B:</a:t>
            </a:r>
            <a:endParaRPr lang="en-US" sz="3400" dirty="0">
              <a:solidFill>
                <a:schemeClr val="accent1">
                  <a:lumMod val="50000"/>
                </a:schemeClr>
              </a:solidFill>
            </a:endParaRPr>
          </a:p>
        </p:txBody>
      </p:sp>
      <p:sp>
        <p:nvSpPr>
          <p:cNvPr id="85" name="Text Placeholder 84">
            <a:extLst>
              <a:ext uri="{FF2B5EF4-FFF2-40B4-BE49-F238E27FC236}">
                <a16:creationId xmlns:a16="http://schemas.microsoft.com/office/drawing/2014/main" id="{C8CFC6A2-AA65-424B-B007-CF5B765FE13E}"/>
              </a:ext>
            </a:extLst>
          </p:cNvPr>
          <p:cNvSpPr>
            <a:spLocks noGrp="1"/>
          </p:cNvSpPr>
          <p:nvPr>
            <p:ph type="body" sz="half" idx="15"/>
          </p:nvPr>
        </p:nvSpPr>
        <p:spPr>
          <a:xfrm>
            <a:off x="33510070" y="27640254"/>
            <a:ext cx="9305365" cy="1023090"/>
          </a:xfrm>
        </p:spPr>
        <p:txBody>
          <a:bodyPr>
            <a:noAutofit/>
          </a:bodyPr>
          <a:lstStyle/>
          <a:p>
            <a:pPr marL="0" indent="0" algn="ctr">
              <a:buNone/>
            </a:pPr>
            <a:r>
              <a:rPr lang="en-US" sz="5600" b="1" dirty="0">
                <a:solidFill>
                  <a:schemeClr val="accent1">
                    <a:lumMod val="50000"/>
                  </a:schemeClr>
                </a:solidFill>
              </a:rPr>
              <a:t>References</a:t>
            </a:r>
          </a:p>
        </p:txBody>
      </p:sp>
      <p:sp>
        <p:nvSpPr>
          <p:cNvPr id="28" name="Rounded Rectangle 27">
            <a:extLst>
              <a:ext uri="{FF2B5EF4-FFF2-40B4-BE49-F238E27FC236}">
                <a16:creationId xmlns:a16="http://schemas.microsoft.com/office/drawing/2014/main" id="{F9316834-B6AE-7A15-344F-E42F509BB0B6}"/>
              </a:ext>
            </a:extLst>
          </p:cNvPr>
          <p:cNvSpPr/>
          <p:nvPr/>
        </p:nvSpPr>
        <p:spPr>
          <a:xfrm>
            <a:off x="604029" y="23582274"/>
            <a:ext cx="21026495" cy="8376523"/>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30" name="Text Placeholder 79">
                <a:extLst>
                  <a:ext uri="{FF2B5EF4-FFF2-40B4-BE49-F238E27FC236}">
                    <a16:creationId xmlns:a16="http://schemas.microsoft.com/office/drawing/2014/main" id="{D979C653-0F4C-7573-2434-D76D56CA61AF}"/>
                  </a:ext>
                </a:extLst>
              </p:cNvPr>
              <p:cNvSpPr txBox="1">
                <a:spLocks/>
              </p:cNvSpPr>
              <p:nvPr/>
            </p:nvSpPr>
            <p:spPr>
              <a:xfrm>
                <a:off x="9012738" y="25029367"/>
                <a:ext cx="12503185" cy="7109460"/>
              </a:xfrm>
              <a:prstGeom prst="rect">
                <a:avLst/>
              </a:prstGeom>
            </p:spPr>
            <p:txBody>
              <a:bodyPr vert="horz" lIns="91440" tIns="45720" rIns="91440" bIns="45720" rtlCol="0">
                <a:normAutofit/>
              </a:bodyPr>
              <a:lstStyle>
                <a:lvl1pPr marL="1097280" indent="-1097280" algn="l" defTabSz="4389120" rtl="0" eaLnBrk="1" latinLnBrk="0" hangingPunct="1">
                  <a:lnSpc>
                    <a:spcPct val="90000"/>
                  </a:lnSpc>
                  <a:spcBef>
                    <a:spcPts val="4800"/>
                  </a:spcBef>
                  <a:buFont typeface="Arial" panose="020B0604020202020204" pitchFamily="34" charset="0"/>
                  <a:buChar char="•"/>
                  <a:defRPr sz="6400" b="1" kern="1200">
                    <a:solidFill>
                      <a:schemeClr val="accent1">
                        <a:lumMod val="50000"/>
                      </a:schemeClr>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457200" indent="-457200">
                  <a:spcBef>
                    <a:spcPts val="2400"/>
                  </a:spcBef>
                </a:pPr>
                <a:r>
                  <a:rPr lang="en-US" sz="3400" b="0" dirty="0"/>
                  <a:t>A hot ion and a pre-cooled coolant ion are transported and merged into the same harmonic potential well. During and after the merge, the ions undergo an energy exchange process mediated by the Coulomb interaction. The exchange rate while merged is given by:</a:t>
                </a:r>
              </a:p>
              <a:p>
                <a:pPr marL="457200" indent="-457200" algn="ctr">
                  <a:lnSpc>
                    <a:spcPct val="100000"/>
                  </a:lnSpc>
                  <a:buNone/>
                </a:pPr>
                <a14:m>
                  <m:oMathPara xmlns:m="http://schemas.openxmlformats.org/officeDocument/2006/math">
                    <m:oMathParaPr>
                      <m:jc m:val="centerGroup"/>
                    </m:oMathParaPr>
                    <m:oMath xmlns:m="http://schemas.openxmlformats.org/officeDocument/2006/math">
                      <m:sSub>
                        <m:sSubPr>
                          <m:ctrlPr>
                            <a:rPr lang="en-US" sz="3400" b="0" i="1">
                              <a:latin typeface="Cambria Math" panose="02040503050406030204" pitchFamily="18" charset="0"/>
                            </a:rPr>
                          </m:ctrlPr>
                        </m:sSubPr>
                        <m:e>
                          <m:r>
                            <m:rPr>
                              <m:sty m:val="p"/>
                            </m:rPr>
                            <a:rPr lang="el-GR" sz="3400" b="0" i="1">
                              <a:latin typeface="Cambria Math" panose="02040503050406030204" pitchFamily="18" charset="0"/>
                              <a:ea typeface="Cambria Math" panose="02040503050406030204" pitchFamily="18" charset="0"/>
                            </a:rPr>
                            <m:t>Ω</m:t>
                          </m:r>
                        </m:e>
                        <m:sub>
                          <m:r>
                            <a:rPr lang="en-US" sz="3400" b="0" i="1">
                              <a:latin typeface="Cambria Math" panose="02040503050406030204" pitchFamily="18" charset="0"/>
                            </a:rPr>
                            <m:t>𝑒𝑥</m:t>
                          </m:r>
                        </m:sub>
                      </m:sSub>
                      <m:r>
                        <a:rPr lang="en-US" sz="3400" b="0" i="1">
                          <a:latin typeface="Cambria Math" panose="02040503050406030204" pitchFamily="18" charset="0"/>
                        </a:rPr>
                        <m:t>=</m:t>
                      </m:r>
                      <m:sSub>
                        <m:sSubPr>
                          <m:ctrlPr>
                            <a:rPr lang="en-US" sz="3400" b="0" i="1">
                              <a:latin typeface="Cambria Math" panose="02040503050406030204" pitchFamily="18" charset="0"/>
                            </a:rPr>
                          </m:ctrlPr>
                        </m:sSubPr>
                        <m:e>
                          <m:r>
                            <a:rPr lang="en-US" sz="3400" b="0" i="1">
                              <a:latin typeface="Cambria Math" panose="02040503050406030204" pitchFamily="18" charset="0"/>
                              <a:ea typeface="Cambria Math" panose="02040503050406030204" pitchFamily="18" charset="0"/>
                            </a:rPr>
                            <m:t>𝜔</m:t>
                          </m:r>
                        </m:e>
                        <m:sub>
                          <m:r>
                            <a:rPr lang="en-US" sz="3400" b="0" i="1">
                              <a:latin typeface="Cambria Math" panose="02040503050406030204" pitchFamily="18" charset="0"/>
                            </a:rPr>
                            <m:t>𝐵𝑀</m:t>
                          </m:r>
                        </m:sub>
                      </m:sSub>
                      <m:r>
                        <a:rPr lang="en-US" sz="3400" b="0" i="1">
                          <a:latin typeface="Cambria Math" panose="02040503050406030204" pitchFamily="18" charset="0"/>
                        </a:rPr>
                        <m:t>−</m:t>
                      </m:r>
                      <m:sSub>
                        <m:sSubPr>
                          <m:ctrlPr>
                            <a:rPr lang="en-US" sz="3400" b="0" i="1">
                              <a:latin typeface="Cambria Math" panose="02040503050406030204" pitchFamily="18" charset="0"/>
                            </a:rPr>
                          </m:ctrlPr>
                        </m:sSubPr>
                        <m:e>
                          <m:r>
                            <a:rPr lang="en-US" sz="3400" b="0" i="1">
                              <a:latin typeface="Cambria Math" panose="02040503050406030204" pitchFamily="18" charset="0"/>
                              <a:ea typeface="Cambria Math" panose="02040503050406030204" pitchFamily="18" charset="0"/>
                            </a:rPr>
                            <m:t>𝜔</m:t>
                          </m:r>
                        </m:e>
                        <m:sub>
                          <m:r>
                            <a:rPr lang="en-US" sz="3400" b="0" i="1">
                              <a:latin typeface="Cambria Math" panose="02040503050406030204" pitchFamily="18" charset="0"/>
                            </a:rPr>
                            <m:t>𝐶𝑂𝑀</m:t>
                          </m:r>
                        </m:sub>
                      </m:sSub>
                    </m:oMath>
                  </m:oMathPara>
                </a14:m>
                <a:endParaRPr lang="en-US" sz="3400" b="0" dirty="0"/>
              </a:p>
              <a:p>
                <a:pPr marL="457200" indent="-457200">
                  <a:spcBef>
                    <a:spcPts val="3600"/>
                  </a:spcBef>
                </a:pPr>
                <a:r>
                  <a:rPr lang="en-US" sz="3400" b="0" dirty="0"/>
                  <a:t>The ions are then separated and transported back to their original locations, where the coolant ion can be re-cooled and the computational ion can resume operations.</a:t>
                </a:r>
              </a:p>
              <a:p>
                <a:pPr marL="457200" indent="-457200">
                  <a:spcBef>
                    <a:spcPts val="3600"/>
                  </a:spcBef>
                </a:pPr>
                <a:r>
                  <a:rPr lang="en-US" sz="3400" b="0" dirty="0"/>
                  <a:t>The time spent in the same harmonic potential</a:t>
                </a:r>
                <a:r>
                  <a:rPr lang="en-US" sz="3400" b="0"/>
                  <a:t>, </a:t>
                </a:r>
                <a:r>
                  <a:rPr lang="en-US" sz="3400" b="0" i="1"/>
                  <a:t>Δt</a:t>
                </a:r>
                <a:r>
                  <a:rPr lang="en-US" sz="3400" b="0" i="1" baseline="-25000"/>
                  <a:t>merge </a:t>
                </a:r>
                <a:r>
                  <a:rPr lang="en-US" sz="3400" b="0"/>
                  <a:t>, </a:t>
                </a:r>
                <a:r>
                  <a:rPr lang="en-US" sz="3400" b="0" dirty="0"/>
                  <a:t>and the total time</a:t>
                </a:r>
                <a:r>
                  <a:rPr lang="en-US" sz="3400" b="0"/>
                  <a:t>, </a:t>
                </a:r>
                <a:r>
                  <a:rPr lang="en-US" sz="3400" b="0" i="1"/>
                  <a:t>t</a:t>
                </a:r>
                <a:r>
                  <a:rPr lang="en-US" sz="3400" b="0" i="1" baseline="-25000"/>
                  <a:t>f </a:t>
                </a:r>
                <a:r>
                  <a:rPr lang="en-US" sz="3400" b="0"/>
                  <a:t>, </a:t>
                </a:r>
                <a:r>
                  <a:rPr lang="en-US" sz="3400" b="0" dirty="0"/>
                  <a:t>can be individually modified such that maximum energy is transferred from the hot ion to the coolant ion after the entire process has taken place.</a:t>
                </a:r>
              </a:p>
              <a:p>
                <a:pPr marL="0" indent="0" algn="ctr">
                  <a:buFont typeface="Arial" panose="020B0604020202020204" pitchFamily="34" charset="0"/>
                  <a:buNone/>
                </a:pPr>
                <a:endParaRPr lang="en-US" sz="3400" dirty="0"/>
              </a:p>
            </p:txBody>
          </p:sp>
        </mc:Choice>
        <mc:Fallback xmlns="">
          <p:sp>
            <p:nvSpPr>
              <p:cNvPr id="30" name="Text Placeholder 79">
                <a:extLst>
                  <a:ext uri="{FF2B5EF4-FFF2-40B4-BE49-F238E27FC236}">
                    <a16:creationId xmlns:a16="http://schemas.microsoft.com/office/drawing/2014/main" id="{D979C653-0F4C-7573-2434-D76D56CA61AF}"/>
                  </a:ext>
                </a:extLst>
              </p:cNvPr>
              <p:cNvSpPr txBox="1">
                <a:spLocks noRot="1" noChangeAspect="1" noMove="1" noResize="1" noEditPoints="1" noAdjustHandles="1" noChangeArrowheads="1" noChangeShapeType="1" noTextEdit="1"/>
              </p:cNvSpPr>
              <p:nvPr/>
            </p:nvSpPr>
            <p:spPr>
              <a:xfrm>
                <a:off x="9012738" y="25029367"/>
                <a:ext cx="12503185" cy="7109460"/>
              </a:xfrm>
              <a:prstGeom prst="rect">
                <a:avLst/>
              </a:prstGeom>
              <a:blipFill>
                <a:blip r:embed="rId4"/>
                <a:stretch>
                  <a:fillRect l="-1217" t="-1961" r="-1014"/>
                </a:stretch>
              </a:blipFill>
            </p:spPr>
            <p:txBody>
              <a:bodyPr/>
              <a:lstStyle/>
              <a:p>
                <a:r>
                  <a:rPr lang="en-US">
                    <a:noFill/>
                  </a:rPr>
                  <a:t> </a:t>
                </a:r>
              </a:p>
            </p:txBody>
          </p:sp>
        </mc:Fallback>
      </mc:AlternateContent>
      <p:sp>
        <p:nvSpPr>
          <p:cNvPr id="42" name="Text Placeholder 77">
            <a:extLst>
              <a:ext uri="{FF2B5EF4-FFF2-40B4-BE49-F238E27FC236}">
                <a16:creationId xmlns:a16="http://schemas.microsoft.com/office/drawing/2014/main" id="{AD012414-5D95-6803-CB58-0F158F21A3D0}"/>
              </a:ext>
            </a:extLst>
          </p:cNvPr>
          <p:cNvSpPr txBox="1">
            <a:spLocks/>
          </p:cNvSpPr>
          <p:nvPr/>
        </p:nvSpPr>
        <p:spPr>
          <a:xfrm>
            <a:off x="11866484" y="4930146"/>
            <a:ext cx="9339561" cy="987884"/>
          </a:xfrm>
          <a:prstGeom prst="rect">
            <a:avLst/>
          </a:prstGeom>
        </p:spPr>
        <p:txBody>
          <a:bodyPr vert="horz" lIns="91440" tIns="45720" rIns="91440" bIns="45720" rtlCol="0">
            <a:normAutofit/>
          </a:bodyPr>
          <a:lstStyle>
            <a:lvl1pPr marL="1097280" indent="-1097280" algn="l" defTabSz="4389120" rtl="0" eaLnBrk="1" latinLnBrk="0" hangingPunct="1">
              <a:lnSpc>
                <a:spcPct val="90000"/>
              </a:lnSpc>
              <a:spcBef>
                <a:spcPts val="4800"/>
              </a:spcBef>
              <a:buFont typeface="Arial" panose="020B0604020202020204" pitchFamily="34" charset="0"/>
              <a:buChar char="•"/>
              <a:defRPr sz="6400" b="1" kern="1200">
                <a:solidFill>
                  <a:schemeClr val="accent1">
                    <a:lumMod val="50000"/>
                  </a:schemeClr>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lgn="ctr">
              <a:buFont typeface="Arial" panose="020B0604020202020204" pitchFamily="34" charset="0"/>
              <a:buNone/>
            </a:pPr>
            <a:r>
              <a:rPr lang="en-US" sz="5600" dirty="0"/>
              <a:t>Experimental Setup</a:t>
            </a:r>
          </a:p>
        </p:txBody>
      </p:sp>
      <p:sp>
        <p:nvSpPr>
          <p:cNvPr id="41" name="TextBox 40">
            <a:extLst>
              <a:ext uri="{FF2B5EF4-FFF2-40B4-BE49-F238E27FC236}">
                <a16:creationId xmlns:a16="http://schemas.microsoft.com/office/drawing/2014/main" id="{22F0DA16-9198-0845-9D88-1FED5C2ECC50}"/>
              </a:ext>
            </a:extLst>
          </p:cNvPr>
          <p:cNvSpPr txBox="1"/>
          <p:nvPr/>
        </p:nvSpPr>
        <p:spPr>
          <a:xfrm>
            <a:off x="11012278" y="23762304"/>
            <a:ext cx="8458200" cy="954107"/>
          </a:xfrm>
          <a:prstGeom prst="rect">
            <a:avLst/>
          </a:prstGeom>
          <a:noFill/>
        </p:spPr>
        <p:txBody>
          <a:bodyPr wrap="square" rtlCol="0">
            <a:spAutoFit/>
          </a:bodyPr>
          <a:lstStyle/>
          <a:p>
            <a:pPr algn="ctr"/>
            <a:r>
              <a:rPr lang="en-US" sz="5600" b="1" dirty="0">
                <a:solidFill>
                  <a:schemeClr val="accent1">
                    <a:lumMod val="50000"/>
                  </a:schemeClr>
                </a:solidFill>
              </a:rPr>
              <a:t>Exchange Cooling</a:t>
            </a:r>
          </a:p>
        </p:txBody>
      </p:sp>
      <p:pic>
        <p:nvPicPr>
          <p:cNvPr id="46" name="Picture 45">
            <a:extLst>
              <a:ext uri="{FF2B5EF4-FFF2-40B4-BE49-F238E27FC236}">
                <a16:creationId xmlns:a16="http://schemas.microsoft.com/office/drawing/2014/main" id="{EB2353A1-4E07-7DFC-E032-83B572FFF987}"/>
              </a:ext>
            </a:extLst>
          </p:cNvPr>
          <p:cNvPicPr>
            <a:picLocks noChangeAspect="1"/>
          </p:cNvPicPr>
          <p:nvPr/>
        </p:nvPicPr>
        <p:blipFill>
          <a:blip r:embed="rId5"/>
          <a:stretch>
            <a:fillRect/>
          </a:stretch>
        </p:blipFill>
        <p:spPr>
          <a:xfrm>
            <a:off x="16889219" y="6091075"/>
            <a:ext cx="4553223" cy="2911623"/>
          </a:xfrm>
          <a:prstGeom prst="rect">
            <a:avLst/>
          </a:prstGeom>
        </p:spPr>
      </p:pic>
      <p:sp>
        <p:nvSpPr>
          <p:cNvPr id="64" name="Text Placeholder 77">
            <a:extLst>
              <a:ext uri="{FF2B5EF4-FFF2-40B4-BE49-F238E27FC236}">
                <a16:creationId xmlns:a16="http://schemas.microsoft.com/office/drawing/2014/main" id="{C529EDF3-CD7F-27BB-2115-F5476E39B3F0}"/>
              </a:ext>
            </a:extLst>
          </p:cNvPr>
          <p:cNvSpPr txBox="1">
            <a:spLocks/>
          </p:cNvSpPr>
          <p:nvPr/>
        </p:nvSpPr>
        <p:spPr>
          <a:xfrm>
            <a:off x="11628768" y="9613618"/>
            <a:ext cx="9813675" cy="4707524"/>
          </a:xfrm>
          <a:prstGeom prst="rect">
            <a:avLst/>
          </a:prstGeom>
        </p:spPr>
        <p:txBody>
          <a:bodyPr vert="horz" lIns="91440" tIns="45720" rIns="91440" bIns="45720" rtlCol="0">
            <a:noAutofit/>
          </a:bodyPr>
          <a:lstStyle>
            <a:lvl1pPr marL="1097280" indent="-1097280" algn="l" defTabSz="4389120" rtl="0" eaLnBrk="1" latinLnBrk="0" hangingPunct="1">
              <a:lnSpc>
                <a:spcPct val="90000"/>
              </a:lnSpc>
              <a:spcBef>
                <a:spcPts val="4800"/>
              </a:spcBef>
              <a:buFont typeface="Arial" panose="020B0604020202020204" pitchFamily="34" charset="0"/>
              <a:buChar char="•"/>
              <a:defRPr sz="6400" b="1" kern="1200">
                <a:solidFill>
                  <a:schemeClr val="accent1">
                    <a:lumMod val="50000"/>
                  </a:schemeClr>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457200" indent="-457200">
              <a:spcBef>
                <a:spcPts val="2400"/>
              </a:spcBef>
            </a:pPr>
            <a:r>
              <a:rPr lang="en-US" sz="3400" b="0" dirty="0"/>
              <a:t>Experiment zone has 22 inner segmented DC electrode pairs with 70 μm width.</a:t>
            </a:r>
          </a:p>
          <a:p>
            <a:pPr marL="457200" indent="-457200">
              <a:spcBef>
                <a:spcPts val="2400"/>
              </a:spcBef>
            </a:pPr>
            <a:r>
              <a:rPr lang="en-US" sz="3400" b="0" dirty="0"/>
              <a:t>DC electrode control voltages supplied by National Instruments PXIe-5413 waveform generators with ±12 V range, 0.37 mV resolution, and 200 Ms/s sample rate.</a:t>
            </a:r>
          </a:p>
          <a:p>
            <a:pPr marL="457200" indent="-457200">
              <a:spcBef>
                <a:spcPts val="2400"/>
              </a:spcBef>
            </a:pPr>
            <a:r>
              <a:rPr lang="en-US" sz="3400" b="0" dirty="0"/>
              <a:t>Axial trap frequency of 2.0 MHz.</a:t>
            </a:r>
          </a:p>
        </p:txBody>
      </p:sp>
      <p:sp>
        <p:nvSpPr>
          <p:cNvPr id="50" name="TextBox 49">
            <a:extLst>
              <a:ext uri="{FF2B5EF4-FFF2-40B4-BE49-F238E27FC236}">
                <a16:creationId xmlns:a16="http://schemas.microsoft.com/office/drawing/2014/main" id="{8B55EB1C-4CC5-1ECD-4A78-1CD46A1BD5D5}"/>
              </a:ext>
            </a:extLst>
          </p:cNvPr>
          <p:cNvSpPr txBox="1"/>
          <p:nvPr/>
        </p:nvSpPr>
        <p:spPr>
          <a:xfrm>
            <a:off x="11628768" y="5991314"/>
            <a:ext cx="5231225" cy="3308598"/>
          </a:xfrm>
          <a:prstGeom prst="rect">
            <a:avLst/>
          </a:prstGeom>
          <a:noFill/>
        </p:spPr>
        <p:txBody>
          <a:bodyPr wrap="square" rtlCol="0">
            <a:spAutoFit/>
          </a:bodyPr>
          <a:lstStyle/>
          <a:p>
            <a:pPr marL="457200" indent="-457200">
              <a:lnSpc>
                <a:spcPct val="90000"/>
              </a:lnSpc>
              <a:spcBef>
                <a:spcPts val="2400"/>
              </a:spcBef>
              <a:buFont typeface="Arial" panose="020B0604020202020204" pitchFamily="34" charset="0"/>
              <a:buChar char="•"/>
            </a:pPr>
            <a:r>
              <a:rPr lang="en-US" sz="3400" baseline="30000" dirty="0">
                <a:solidFill>
                  <a:schemeClr val="accent1">
                    <a:lumMod val="50000"/>
                  </a:schemeClr>
                </a:solidFill>
              </a:rPr>
              <a:t>40</a:t>
            </a:r>
            <a:r>
              <a:rPr lang="en-US" sz="3400" dirty="0">
                <a:solidFill>
                  <a:schemeClr val="accent1">
                    <a:lumMod val="50000"/>
                  </a:schemeClr>
                </a:solidFill>
              </a:rPr>
              <a:t>Ca</a:t>
            </a:r>
            <a:r>
              <a:rPr lang="en-US" sz="3400" baseline="30000" dirty="0">
                <a:solidFill>
                  <a:schemeClr val="accent1">
                    <a:lumMod val="50000"/>
                  </a:schemeClr>
                </a:solidFill>
              </a:rPr>
              <a:t>+</a:t>
            </a:r>
            <a:r>
              <a:rPr lang="en-US" sz="3400" dirty="0">
                <a:solidFill>
                  <a:schemeClr val="accent1">
                    <a:lumMod val="50000"/>
                  </a:schemeClr>
                </a:solidFill>
              </a:rPr>
              <a:t> ions are held in a Sandia Peregrine linear surface-electrode trap under UHV.</a:t>
            </a:r>
          </a:p>
          <a:p>
            <a:pPr marL="457200" indent="-457200">
              <a:lnSpc>
                <a:spcPct val="90000"/>
              </a:lnSpc>
              <a:spcBef>
                <a:spcPts val="2400"/>
              </a:spcBef>
              <a:buFont typeface="Arial" panose="020B0604020202020204" pitchFamily="34" charset="0"/>
              <a:buChar char="•"/>
            </a:pPr>
            <a:r>
              <a:rPr lang="en-US" sz="3400" dirty="0">
                <a:solidFill>
                  <a:schemeClr val="accent1">
                    <a:lumMod val="50000"/>
                  </a:schemeClr>
                </a:solidFill>
              </a:rPr>
              <a:t>Trap cooled to 4.5 K using cryostat.</a:t>
            </a:r>
          </a:p>
        </p:txBody>
      </p:sp>
      <p:sp>
        <p:nvSpPr>
          <p:cNvPr id="70" name="Rounded Rectangle 69">
            <a:extLst>
              <a:ext uri="{FF2B5EF4-FFF2-40B4-BE49-F238E27FC236}">
                <a16:creationId xmlns:a16="http://schemas.microsoft.com/office/drawing/2014/main" id="{2F6CDE8D-586C-79AC-C19C-27B8D3ACC350}"/>
              </a:ext>
            </a:extLst>
          </p:cNvPr>
          <p:cNvSpPr/>
          <p:nvPr/>
        </p:nvSpPr>
        <p:spPr>
          <a:xfrm>
            <a:off x="22177911" y="27442886"/>
            <a:ext cx="10255883" cy="4515912"/>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 Placeholder 84">
            <a:extLst>
              <a:ext uri="{FF2B5EF4-FFF2-40B4-BE49-F238E27FC236}">
                <a16:creationId xmlns:a16="http://schemas.microsoft.com/office/drawing/2014/main" id="{22E46FA1-A76C-76E7-A324-794FE65C069E}"/>
              </a:ext>
            </a:extLst>
          </p:cNvPr>
          <p:cNvSpPr txBox="1">
            <a:spLocks/>
          </p:cNvSpPr>
          <p:nvPr/>
        </p:nvSpPr>
        <p:spPr>
          <a:xfrm>
            <a:off x="22653170" y="27692091"/>
            <a:ext cx="9305365" cy="1023091"/>
          </a:xfrm>
          <a:prstGeom prst="rect">
            <a:avLst/>
          </a:prstGeom>
        </p:spPr>
        <p:txBody>
          <a:bodyPr vert="horz" lIns="91440" tIns="45720" rIns="91440" bIns="45720" rtlCol="0">
            <a:normAutofit/>
          </a:bodyPr>
          <a:lstStyle>
            <a:lvl1pPr marL="1097280" indent="-1097280" algn="l" defTabSz="4389120" rtl="0" eaLnBrk="1" latinLnBrk="0" hangingPunct="1">
              <a:lnSpc>
                <a:spcPct val="90000"/>
              </a:lnSpc>
              <a:spcBef>
                <a:spcPts val="4800"/>
              </a:spcBef>
              <a:buFont typeface="Arial" panose="020B0604020202020204" pitchFamily="34" charset="0"/>
              <a:buChar char="•"/>
              <a:defRPr sz="6400" b="1" kern="1200">
                <a:solidFill>
                  <a:schemeClr val="accent1">
                    <a:lumMod val="50000"/>
                  </a:schemeClr>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lgn="ctr">
              <a:buFont typeface="Arial" panose="020B0604020202020204" pitchFamily="34" charset="0"/>
              <a:buNone/>
            </a:pPr>
            <a:r>
              <a:rPr lang="en-US" sz="5600" dirty="0"/>
              <a:t>Future Work</a:t>
            </a:r>
          </a:p>
        </p:txBody>
      </p:sp>
      <p:graphicFrame>
        <p:nvGraphicFramePr>
          <p:cNvPr id="102" name="Diagram 101">
            <a:extLst>
              <a:ext uri="{FF2B5EF4-FFF2-40B4-BE49-F238E27FC236}">
                <a16:creationId xmlns:a16="http://schemas.microsoft.com/office/drawing/2014/main" id="{70311C9F-8605-7E40-D26D-D388D08A2802}"/>
              </a:ext>
            </a:extLst>
          </p:cNvPr>
          <p:cNvGraphicFramePr/>
          <p:nvPr>
            <p:extLst>
              <p:ext uri="{D42A27DB-BD31-4B8C-83A1-F6EECF244321}">
                <p14:modId xmlns:p14="http://schemas.microsoft.com/office/powerpoint/2010/main" val="2797165496"/>
              </p:ext>
            </p:extLst>
          </p:nvPr>
        </p:nvGraphicFramePr>
        <p:xfrm>
          <a:off x="22345615" y="13777457"/>
          <a:ext cx="10013416" cy="296817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105" name="Diagram 104">
            <a:extLst>
              <a:ext uri="{FF2B5EF4-FFF2-40B4-BE49-F238E27FC236}">
                <a16:creationId xmlns:a16="http://schemas.microsoft.com/office/drawing/2014/main" id="{679CA3FD-38E4-847D-12A6-74638B5627A2}"/>
              </a:ext>
            </a:extLst>
          </p:cNvPr>
          <p:cNvGraphicFramePr/>
          <p:nvPr>
            <p:extLst>
              <p:ext uri="{D42A27DB-BD31-4B8C-83A1-F6EECF244321}">
                <p14:modId xmlns:p14="http://schemas.microsoft.com/office/powerpoint/2010/main" val="467893487"/>
              </p:ext>
            </p:extLst>
          </p:nvPr>
        </p:nvGraphicFramePr>
        <p:xfrm>
          <a:off x="22402995" y="20353275"/>
          <a:ext cx="9912493" cy="2968174"/>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
        <p:nvSpPr>
          <p:cNvPr id="108" name="Text Placeholder 5">
            <a:extLst>
              <a:ext uri="{FF2B5EF4-FFF2-40B4-BE49-F238E27FC236}">
                <a16:creationId xmlns:a16="http://schemas.microsoft.com/office/drawing/2014/main" id="{A7EFAD1F-024D-20E7-7491-A4FC13D5B7D2}"/>
              </a:ext>
            </a:extLst>
          </p:cNvPr>
          <p:cNvSpPr>
            <a:spLocks noGrp="1"/>
          </p:cNvSpPr>
          <p:nvPr>
            <p:ph type="body" sz="half" idx="10"/>
          </p:nvPr>
        </p:nvSpPr>
        <p:spPr>
          <a:xfrm>
            <a:off x="22448712" y="20180439"/>
            <a:ext cx="9762465" cy="1107829"/>
          </a:xfrm>
        </p:spPr>
        <p:txBody>
          <a:bodyPr>
            <a:normAutofit/>
          </a:bodyPr>
          <a:lstStyle/>
          <a:p>
            <a:pPr marL="457200" indent="-457200">
              <a:spcBef>
                <a:spcPts val="2400"/>
              </a:spcBef>
            </a:pPr>
            <a:r>
              <a:rPr lang="en-US" sz="3400" b="0" dirty="0"/>
              <a:t>Lowest motional excitation achieved after merge and split with total transport time of 200 μs:</a:t>
            </a:r>
          </a:p>
        </p:txBody>
      </p:sp>
      <p:sp>
        <p:nvSpPr>
          <p:cNvPr id="8" name="TextBox 7">
            <a:extLst>
              <a:ext uri="{FF2B5EF4-FFF2-40B4-BE49-F238E27FC236}">
                <a16:creationId xmlns:a16="http://schemas.microsoft.com/office/drawing/2014/main" id="{EB042AD4-FBD2-ACC9-EBEE-9B230075E8DA}"/>
              </a:ext>
            </a:extLst>
          </p:cNvPr>
          <p:cNvSpPr txBox="1"/>
          <p:nvPr/>
        </p:nvSpPr>
        <p:spPr>
          <a:xfrm>
            <a:off x="39247922" y="9164791"/>
            <a:ext cx="2363035" cy="553998"/>
          </a:xfrm>
          <a:prstGeom prst="rect">
            <a:avLst/>
          </a:prstGeom>
          <a:noFill/>
        </p:spPr>
        <p:txBody>
          <a:bodyPr wrap="square" rtlCol="0">
            <a:spAutoFit/>
          </a:bodyPr>
          <a:lstStyle/>
          <a:p>
            <a:r>
              <a:rPr lang="en-US" sz="3000" dirty="0">
                <a:solidFill>
                  <a:srgbClr val="FF0000"/>
                </a:solidFill>
              </a:rPr>
              <a:t>Scan variable</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0EC8B21E-FF9C-2999-C9F1-5996C0A59B01}"/>
                  </a:ext>
                </a:extLst>
              </p:cNvPr>
              <p:cNvSpPr txBox="1"/>
              <p:nvPr/>
            </p:nvSpPr>
            <p:spPr>
              <a:xfrm>
                <a:off x="34167323" y="21379696"/>
                <a:ext cx="3387378" cy="615553"/>
              </a:xfrm>
              <a:prstGeom prst="rect">
                <a:avLst/>
              </a:prstGeom>
              <a:noFill/>
            </p:spPr>
            <p:txBody>
              <a:bodyPr wrap="square" rtlCol="0">
                <a:spAutoFit/>
              </a:bodyPr>
              <a:lstStyle/>
              <a:p>
                <a:r>
                  <a:rPr lang="en-US" sz="3400" b="1" dirty="0">
                    <a:solidFill>
                      <a:schemeClr val="accent1">
                        <a:lumMod val="50000"/>
                      </a:schemeClr>
                    </a:solidFill>
                  </a:rPr>
                  <a:t>Ion A:  </a:t>
                </a:r>
                <a14:m>
                  <m:oMath xmlns:m="http://schemas.openxmlformats.org/officeDocument/2006/math">
                    <m:sSub>
                      <m:sSubPr>
                        <m:ctrlPr>
                          <a:rPr lang="en-US" sz="3400" b="1" i="1" smtClean="0">
                            <a:solidFill>
                              <a:schemeClr val="accent1">
                                <a:lumMod val="50000"/>
                              </a:schemeClr>
                            </a:solidFill>
                            <a:latin typeface="Cambria Math" panose="02040503050406030204" pitchFamily="18" charset="0"/>
                          </a:rPr>
                        </m:ctrlPr>
                      </m:sSubPr>
                      <m:e>
                        <m:acc>
                          <m:accPr>
                            <m:chr m:val="̅"/>
                            <m:ctrlPr>
                              <a:rPr lang="en-US" sz="3400" b="1" i="1" smtClean="0">
                                <a:solidFill>
                                  <a:schemeClr val="accent1">
                                    <a:lumMod val="50000"/>
                                  </a:schemeClr>
                                </a:solidFill>
                                <a:latin typeface="Cambria Math" panose="02040503050406030204" pitchFamily="18" charset="0"/>
                              </a:rPr>
                            </m:ctrlPr>
                          </m:accPr>
                          <m:e>
                            <m:r>
                              <a:rPr lang="en-US" sz="3400" b="0" i="1" smtClean="0">
                                <a:solidFill>
                                  <a:schemeClr val="accent1">
                                    <a:lumMod val="50000"/>
                                  </a:schemeClr>
                                </a:solidFill>
                                <a:latin typeface="Cambria Math" panose="02040503050406030204" pitchFamily="18" charset="0"/>
                              </a:rPr>
                              <m:t>𝑛</m:t>
                            </m:r>
                          </m:e>
                        </m:acc>
                      </m:e>
                      <m:sub>
                        <m:r>
                          <a:rPr lang="en-US" sz="3400" b="0" i="1" smtClean="0">
                            <a:solidFill>
                              <a:schemeClr val="accent1">
                                <a:lumMod val="50000"/>
                              </a:schemeClr>
                            </a:solidFill>
                            <a:latin typeface="Cambria Math" panose="02040503050406030204" pitchFamily="18" charset="0"/>
                          </a:rPr>
                          <m:t>𝑡h</m:t>
                        </m:r>
                      </m:sub>
                    </m:sSub>
                  </m:oMath>
                </a14:m>
                <a:r>
                  <a:rPr lang="en-US" sz="3400" dirty="0">
                    <a:solidFill>
                      <a:schemeClr val="accent1">
                        <a:lumMod val="50000"/>
                      </a:schemeClr>
                    </a:solidFill>
                  </a:rPr>
                  <a:t> = 71(4)</a:t>
                </a:r>
              </a:p>
            </p:txBody>
          </p:sp>
        </mc:Choice>
        <mc:Fallback xmlns="">
          <p:sp>
            <p:nvSpPr>
              <p:cNvPr id="10" name="TextBox 9">
                <a:extLst>
                  <a:ext uri="{FF2B5EF4-FFF2-40B4-BE49-F238E27FC236}">
                    <a16:creationId xmlns:a16="http://schemas.microsoft.com/office/drawing/2014/main" id="{0EC8B21E-FF9C-2999-C9F1-5996C0A59B01}"/>
                  </a:ext>
                </a:extLst>
              </p:cNvPr>
              <p:cNvSpPr txBox="1">
                <a:spLocks noRot="1" noChangeAspect="1" noMove="1" noResize="1" noEditPoints="1" noAdjustHandles="1" noChangeArrowheads="1" noChangeShapeType="1" noTextEdit="1"/>
              </p:cNvSpPr>
              <p:nvPr/>
            </p:nvSpPr>
            <p:spPr>
              <a:xfrm>
                <a:off x="34167323" y="21379696"/>
                <a:ext cx="3387378" cy="615553"/>
              </a:xfrm>
              <a:prstGeom prst="rect">
                <a:avLst/>
              </a:prstGeom>
              <a:blipFill>
                <a:blip r:embed="rId16"/>
                <a:stretch>
                  <a:fillRect l="-5224" t="-14286" r="-4104" b="-34694"/>
                </a:stretch>
              </a:blipFill>
            </p:spPr>
            <p:txBody>
              <a:bodyPr/>
              <a:lstStyle/>
              <a:p>
                <a:r>
                  <a:rPr lang="en-US">
                    <a:noFill/>
                  </a:rPr>
                  <a:t> </a:t>
                </a:r>
              </a:p>
            </p:txBody>
          </p:sp>
        </mc:Fallback>
      </mc:AlternateContent>
      <p:graphicFrame>
        <p:nvGraphicFramePr>
          <p:cNvPr id="45" name="Diagram 44">
            <a:extLst>
              <a:ext uri="{FF2B5EF4-FFF2-40B4-BE49-F238E27FC236}">
                <a16:creationId xmlns:a16="http://schemas.microsoft.com/office/drawing/2014/main" id="{027152B4-4C44-D3D8-B8F5-1C2F99B309F1}"/>
              </a:ext>
            </a:extLst>
          </p:cNvPr>
          <p:cNvGraphicFramePr/>
          <p:nvPr>
            <p:extLst>
              <p:ext uri="{D42A27DB-BD31-4B8C-83A1-F6EECF244321}">
                <p14:modId xmlns:p14="http://schemas.microsoft.com/office/powerpoint/2010/main" val="1345153759"/>
              </p:ext>
            </p:extLst>
          </p:nvPr>
        </p:nvGraphicFramePr>
        <p:xfrm>
          <a:off x="33129648" y="7822863"/>
          <a:ext cx="9947624" cy="1590433"/>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mc:AlternateContent xmlns:mc="http://schemas.openxmlformats.org/markup-compatibility/2006" xmlns:a14="http://schemas.microsoft.com/office/drawing/2010/main">
        <mc:Choice Requires="a14">
          <p:sp>
            <p:nvSpPr>
              <p:cNvPr id="52" name="TextBox 51">
                <a:extLst>
                  <a:ext uri="{FF2B5EF4-FFF2-40B4-BE49-F238E27FC236}">
                    <a16:creationId xmlns:a16="http://schemas.microsoft.com/office/drawing/2014/main" id="{5F329322-1DF2-EFC6-7975-E0543415D130}"/>
                  </a:ext>
                </a:extLst>
              </p:cNvPr>
              <p:cNvSpPr txBox="1"/>
              <p:nvPr/>
            </p:nvSpPr>
            <p:spPr>
              <a:xfrm>
                <a:off x="34113682" y="26483594"/>
                <a:ext cx="3533077" cy="615553"/>
              </a:xfrm>
              <a:prstGeom prst="rect">
                <a:avLst/>
              </a:prstGeom>
              <a:noFill/>
            </p:spPr>
            <p:txBody>
              <a:bodyPr wrap="square" rtlCol="0">
                <a:spAutoFit/>
              </a:bodyPr>
              <a:lstStyle/>
              <a:p>
                <a:r>
                  <a:rPr lang="en-US" sz="3400" b="1" dirty="0">
                    <a:solidFill>
                      <a:schemeClr val="accent1">
                        <a:lumMod val="50000"/>
                      </a:schemeClr>
                    </a:solidFill>
                  </a:rPr>
                  <a:t>Ion A:  </a:t>
                </a:r>
                <a14:m>
                  <m:oMath xmlns:m="http://schemas.openxmlformats.org/officeDocument/2006/math">
                    <m:sSub>
                      <m:sSubPr>
                        <m:ctrlPr>
                          <a:rPr lang="en-US" sz="3400" b="1" i="1">
                            <a:solidFill>
                              <a:schemeClr val="accent1">
                                <a:lumMod val="50000"/>
                              </a:schemeClr>
                            </a:solidFill>
                            <a:latin typeface="Cambria Math" panose="02040503050406030204" pitchFamily="18" charset="0"/>
                          </a:rPr>
                        </m:ctrlPr>
                      </m:sSubPr>
                      <m:e>
                        <m:acc>
                          <m:accPr>
                            <m:chr m:val="̅"/>
                            <m:ctrlPr>
                              <a:rPr lang="en-US" sz="3400" b="1" i="1">
                                <a:solidFill>
                                  <a:schemeClr val="accent1">
                                    <a:lumMod val="50000"/>
                                  </a:schemeClr>
                                </a:solidFill>
                                <a:latin typeface="Cambria Math" panose="02040503050406030204" pitchFamily="18" charset="0"/>
                              </a:rPr>
                            </m:ctrlPr>
                          </m:accPr>
                          <m:e>
                            <m:r>
                              <a:rPr lang="en-US" sz="3400" i="1">
                                <a:solidFill>
                                  <a:schemeClr val="accent1">
                                    <a:lumMod val="50000"/>
                                  </a:schemeClr>
                                </a:solidFill>
                                <a:latin typeface="Cambria Math" panose="02040503050406030204" pitchFamily="18" charset="0"/>
                              </a:rPr>
                              <m:t>𝑛</m:t>
                            </m:r>
                          </m:e>
                        </m:acc>
                      </m:e>
                      <m:sub>
                        <m:r>
                          <a:rPr lang="en-US" sz="3400" i="1">
                            <a:solidFill>
                              <a:schemeClr val="accent1">
                                <a:lumMod val="50000"/>
                              </a:schemeClr>
                            </a:solidFill>
                            <a:latin typeface="Cambria Math" panose="02040503050406030204" pitchFamily="18" charset="0"/>
                          </a:rPr>
                          <m:t>𝑡h</m:t>
                        </m:r>
                      </m:sub>
                    </m:sSub>
                  </m:oMath>
                </a14:m>
                <a:r>
                  <a:rPr lang="en-US" sz="3400" dirty="0">
                    <a:solidFill>
                      <a:schemeClr val="accent1">
                        <a:lumMod val="50000"/>
                      </a:schemeClr>
                    </a:solidFill>
                  </a:rPr>
                  <a:t> = 53(3)</a:t>
                </a:r>
              </a:p>
            </p:txBody>
          </p:sp>
        </mc:Choice>
        <mc:Fallback xmlns="">
          <p:sp>
            <p:nvSpPr>
              <p:cNvPr id="52" name="TextBox 51">
                <a:extLst>
                  <a:ext uri="{FF2B5EF4-FFF2-40B4-BE49-F238E27FC236}">
                    <a16:creationId xmlns:a16="http://schemas.microsoft.com/office/drawing/2014/main" id="{5F329322-1DF2-EFC6-7975-E0543415D130}"/>
                  </a:ext>
                </a:extLst>
              </p:cNvPr>
              <p:cNvSpPr txBox="1">
                <a:spLocks noRot="1" noChangeAspect="1" noMove="1" noResize="1" noEditPoints="1" noAdjustHandles="1" noChangeArrowheads="1" noChangeShapeType="1" noTextEdit="1"/>
              </p:cNvSpPr>
              <p:nvPr/>
            </p:nvSpPr>
            <p:spPr>
              <a:xfrm>
                <a:off x="34113682" y="26483594"/>
                <a:ext cx="3533077" cy="615553"/>
              </a:xfrm>
              <a:prstGeom prst="rect">
                <a:avLst/>
              </a:prstGeom>
              <a:blipFill>
                <a:blip r:embed="rId22"/>
                <a:stretch>
                  <a:fillRect l="-5018" t="-14286" b="-3469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437DC887-13D1-6FA9-6F37-17B9A9C517E1}"/>
                  </a:ext>
                </a:extLst>
              </p:cNvPr>
              <p:cNvSpPr txBox="1"/>
              <p:nvPr/>
            </p:nvSpPr>
            <p:spPr>
              <a:xfrm>
                <a:off x="23343652" y="26490176"/>
                <a:ext cx="3514806" cy="615553"/>
              </a:xfrm>
              <a:prstGeom prst="rect">
                <a:avLst/>
              </a:prstGeom>
              <a:noFill/>
            </p:spPr>
            <p:txBody>
              <a:bodyPr wrap="square" rtlCol="0">
                <a:spAutoFit/>
              </a:bodyPr>
              <a:lstStyle/>
              <a:p>
                <a:r>
                  <a:rPr lang="en-US" sz="3400" b="1" dirty="0">
                    <a:solidFill>
                      <a:schemeClr val="accent1">
                        <a:lumMod val="50000"/>
                      </a:schemeClr>
                    </a:solidFill>
                  </a:rPr>
                  <a:t>Ion A:  </a:t>
                </a:r>
                <a14:m>
                  <m:oMath xmlns:m="http://schemas.openxmlformats.org/officeDocument/2006/math">
                    <m:sSub>
                      <m:sSubPr>
                        <m:ctrlPr>
                          <a:rPr lang="en-US" sz="3400" b="1" i="1">
                            <a:solidFill>
                              <a:schemeClr val="accent1">
                                <a:lumMod val="50000"/>
                              </a:schemeClr>
                            </a:solidFill>
                            <a:latin typeface="Cambria Math" panose="02040503050406030204" pitchFamily="18" charset="0"/>
                          </a:rPr>
                        </m:ctrlPr>
                      </m:sSubPr>
                      <m:e>
                        <m:acc>
                          <m:accPr>
                            <m:chr m:val="̅"/>
                            <m:ctrlPr>
                              <a:rPr lang="en-US" sz="3400" b="1" i="1">
                                <a:solidFill>
                                  <a:schemeClr val="accent1">
                                    <a:lumMod val="50000"/>
                                  </a:schemeClr>
                                </a:solidFill>
                                <a:latin typeface="Cambria Math" panose="02040503050406030204" pitchFamily="18" charset="0"/>
                              </a:rPr>
                            </m:ctrlPr>
                          </m:accPr>
                          <m:e>
                            <m:r>
                              <a:rPr lang="en-US" sz="3400" i="1">
                                <a:solidFill>
                                  <a:schemeClr val="accent1">
                                    <a:lumMod val="50000"/>
                                  </a:schemeClr>
                                </a:solidFill>
                                <a:latin typeface="Cambria Math" panose="02040503050406030204" pitchFamily="18" charset="0"/>
                              </a:rPr>
                              <m:t>𝑛</m:t>
                            </m:r>
                          </m:e>
                        </m:acc>
                      </m:e>
                      <m:sub>
                        <m:r>
                          <a:rPr lang="en-US" sz="3400" i="1">
                            <a:solidFill>
                              <a:schemeClr val="accent1">
                                <a:lumMod val="50000"/>
                              </a:schemeClr>
                            </a:solidFill>
                            <a:latin typeface="Cambria Math" panose="02040503050406030204" pitchFamily="18" charset="0"/>
                          </a:rPr>
                          <m:t>𝑡h</m:t>
                        </m:r>
                      </m:sub>
                    </m:sSub>
                  </m:oMath>
                </a14:m>
                <a:r>
                  <a:rPr lang="en-US" sz="3400" dirty="0">
                    <a:solidFill>
                      <a:schemeClr val="accent1">
                        <a:lumMod val="50000"/>
                      </a:schemeClr>
                    </a:solidFill>
                  </a:rPr>
                  <a:t> = 6.5(3)</a:t>
                </a:r>
              </a:p>
            </p:txBody>
          </p:sp>
        </mc:Choice>
        <mc:Fallback xmlns="">
          <p:sp>
            <p:nvSpPr>
              <p:cNvPr id="11" name="TextBox 10">
                <a:extLst>
                  <a:ext uri="{FF2B5EF4-FFF2-40B4-BE49-F238E27FC236}">
                    <a16:creationId xmlns:a16="http://schemas.microsoft.com/office/drawing/2014/main" id="{437DC887-13D1-6FA9-6F37-17B9A9C517E1}"/>
                  </a:ext>
                </a:extLst>
              </p:cNvPr>
              <p:cNvSpPr txBox="1">
                <a:spLocks noRot="1" noChangeAspect="1" noMove="1" noResize="1" noEditPoints="1" noAdjustHandles="1" noChangeArrowheads="1" noChangeShapeType="1" noTextEdit="1"/>
              </p:cNvSpPr>
              <p:nvPr/>
            </p:nvSpPr>
            <p:spPr>
              <a:xfrm>
                <a:off x="23343652" y="26490176"/>
                <a:ext cx="3514806" cy="615553"/>
              </a:xfrm>
              <a:prstGeom prst="rect">
                <a:avLst/>
              </a:prstGeom>
              <a:blipFill>
                <a:blip r:embed="rId23"/>
                <a:stretch>
                  <a:fillRect l="-4676" t="-16327" r="-3957" b="-3469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3" name="TextBox 52">
                <a:extLst>
                  <a:ext uri="{FF2B5EF4-FFF2-40B4-BE49-F238E27FC236}">
                    <a16:creationId xmlns:a16="http://schemas.microsoft.com/office/drawing/2014/main" id="{6B5E110A-0FEA-C278-370E-994170BA6DBA}"/>
                  </a:ext>
                </a:extLst>
              </p:cNvPr>
              <p:cNvSpPr txBox="1"/>
              <p:nvPr/>
            </p:nvSpPr>
            <p:spPr>
              <a:xfrm>
                <a:off x="28129604" y="26490176"/>
                <a:ext cx="3514807" cy="615553"/>
              </a:xfrm>
              <a:prstGeom prst="rect">
                <a:avLst/>
              </a:prstGeom>
              <a:noFill/>
            </p:spPr>
            <p:txBody>
              <a:bodyPr wrap="square" rtlCol="0">
                <a:spAutoFit/>
              </a:bodyPr>
              <a:lstStyle/>
              <a:p>
                <a:r>
                  <a:rPr lang="en-US" sz="3400" b="1" dirty="0">
                    <a:solidFill>
                      <a:schemeClr val="accent1">
                        <a:lumMod val="50000"/>
                      </a:schemeClr>
                    </a:solidFill>
                  </a:rPr>
                  <a:t>Ion B:  </a:t>
                </a:r>
                <a14:m>
                  <m:oMath xmlns:m="http://schemas.openxmlformats.org/officeDocument/2006/math">
                    <m:sSub>
                      <m:sSubPr>
                        <m:ctrlPr>
                          <a:rPr lang="en-US" sz="3400" b="1" i="1">
                            <a:solidFill>
                              <a:schemeClr val="accent1">
                                <a:lumMod val="50000"/>
                              </a:schemeClr>
                            </a:solidFill>
                            <a:latin typeface="Cambria Math" panose="02040503050406030204" pitchFamily="18" charset="0"/>
                          </a:rPr>
                        </m:ctrlPr>
                      </m:sSubPr>
                      <m:e>
                        <m:acc>
                          <m:accPr>
                            <m:chr m:val="̅"/>
                            <m:ctrlPr>
                              <a:rPr lang="en-US" sz="3400" b="1" i="1" smtClean="0">
                                <a:solidFill>
                                  <a:schemeClr val="accent1">
                                    <a:lumMod val="50000"/>
                                  </a:schemeClr>
                                </a:solidFill>
                                <a:latin typeface="Cambria Math" panose="02040503050406030204" pitchFamily="18" charset="0"/>
                              </a:rPr>
                            </m:ctrlPr>
                          </m:accPr>
                          <m:e>
                            <m:r>
                              <a:rPr lang="en-US" sz="3400" i="1">
                                <a:solidFill>
                                  <a:schemeClr val="accent1">
                                    <a:lumMod val="50000"/>
                                  </a:schemeClr>
                                </a:solidFill>
                                <a:latin typeface="Cambria Math" panose="02040503050406030204" pitchFamily="18" charset="0"/>
                              </a:rPr>
                              <m:t>𝑛</m:t>
                            </m:r>
                          </m:e>
                        </m:acc>
                      </m:e>
                      <m:sub>
                        <m:r>
                          <a:rPr lang="en-US" sz="3400" i="1">
                            <a:solidFill>
                              <a:schemeClr val="accent1">
                                <a:lumMod val="50000"/>
                              </a:schemeClr>
                            </a:solidFill>
                            <a:latin typeface="Cambria Math" panose="02040503050406030204" pitchFamily="18" charset="0"/>
                          </a:rPr>
                          <m:t>𝑡h</m:t>
                        </m:r>
                      </m:sub>
                    </m:sSub>
                  </m:oMath>
                </a14:m>
                <a:r>
                  <a:rPr lang="en-US" sz="3400" dirty="0">
                    <a:solidFill>
                      <a:schemeClr val="accent1">
                        <a:lumMod val="50000"/>
                      </a:schemeClr>
                    </a:solidFill>
                  </a:rPr>
                  <a:t> = 6.8(4)</a:t>
                </a:r>
              </a:p>
            </p:txBody>
          </p:sp>
        </mc:Choice>
        <mc:Fallback xmlns="">
          <p:sp>
            <p:nvSpPr>
              <p:cNvPr id="53" name="TextBox 52">
                <a:extLst>
                  <a:ext uri="{FF2B5EF4-FFF2-40B4-BE49-F238E27FC236}">
                    <a16:creationId xmlns:a16="http://schemas.microsoft.com/office/drawing/2014/main" id="{6B5E110A-0FEA-C278-370E-994170BA6DBA}"/>
                  </a:ext>
                </a:extLst>
              </p:cNvPr>
              <p:cNvSpPr txBox="1">
                <a:spLocks noRot="1" noChangeAspect="1" noMove="1" noResize="1" noEditPoints="1" noAdjustHandles="1" noChangeArrowheads="1" noChangeShapeType="1" noTextEdit="1"/>
              </p:cNvSpPr>
              <p:nvPr/>
            </p:nvSpPr>
            <p:spPr>
              <a:xfrm>
                <a:off x="28129604" y="26490176"/>
                <a:ext cx="3514807" cy="615553"/>
              </a:xfrm>
              <a:prstGeom prst="rect">
                <a:avLst/>
              </a:prstGeom>
              <a:blipFill>
                <a:blip r:embed="rId24"/>
                <a:stretch>
                  <a:fillRect l="-4676" t="-16327" r="-3237" b="-34694"/>
                </a:stretch>
              </a:blipFill>
            </p:spPr>
            <p:txBody>
              <a:bodyPr/>
              <a:lstStyle/>
              <a:p>
                <a:r>
                  <a:rPr lang="en-US">
                    <a:noFill/>
                  </a:rPr>
                  <a:t> </a:t>
                </a:r>
              </a:p>
            </p:txBody>
          </p:sp>
        </mc:Fallback>
      </mc:AlternateContent>
      <p:sp>
        <p:nvSpPr>
          <p:cNvPr id="12" name="TextBox 11">
            <a:extLst>
              <a:ext uri="{FF2B5EF4-FFF2-40B4-BE49-F238E27FC236}">
                <a16:creationId xmlns:a16="http://schemas.microsoft.com/office/drawing/2014/main" id="{BA472BFE-E858-F32D-BC33-1734D59EBCA1}"/>
              </a:ext>
            </a:extLst>
          </p:cNvPr>
          <p:cNvSpPr txBox="1"/>
          <p:nvPr/>
        </p:nvSpPr>
        <p:spPr>
          <a:xfrm>
            <a:off x="22402995" y="28768260"/>
            <a:ext cx="9956036" cy="3131627"/>
          </a:xfrm>
          <a:prstGeom prst="rect">
            <a:avLst/>
          </a:prstGeom>
          <a:noFill/>
        </p:spPr>
        <p:txBody>
          <a:bodyPr wrap="square" rtlCol="0">
            <a:spAutoFit/>
          </a:bodyPr>
          <a:lstStyle/>
          <a:p>
            <a:pPr marL="457200" indent="-457200">
              <a:lnSpc>
                <a:spcPct val="90000"/>
              </a:lnSpc>
              <a:spcBef>
                <a:spcPts val="2400"/>
              </a:spcBef>
              <a:buFont typeface="Arial" panose="020B0604020202020204" pitchFamily="34" charset="0"/>
              <a:buChar char="•"/>
            </a:pPr>
            <a:r>
              <a:rPr lang="en-US" sz="3400" dirty="0">
                <a:solidFill>
                  <a:schemeClr val="accent1">
                    <a:lumMod val="50000"/>
                  </a:schemeClr>
                </a:solidFill>
              </a:rPr>
              <a:t>Optimize merge for minimal motional excitation.</a:t>
            </a:r>
          </a:p>
          <a:p>
            <a:pPr marL="457200" indent="-457200">
              <a:lnSpc>
                <a:spcPct val="90000"/>
              </a:lnSpc>
              <a:spcBef>
                <a:spcPts val="2400"/>
              </a:spcBef>
              <a:buFont typeface="Arial" panose="020B0604020202020204" pitchFamily="34" charset="0"/>
              <a:buChar char="•"/>
            </a:pPr>
            <a:r>
              <a:rPr lang="en-US" sz="3400" dirty="0">
                <a:solidFill>
                  <a:schemeClr val="accent1">
                    <a:lumMod val="50000"/>
                  </a:schemeClr>
                </a:solidFill>
              </a:rPr>
              <a:t>Shorten exchange time and implement multiple exchanges.</a:t>
            </a:r>
          </a:p>
          <a:p>
            <a:pPr marL="457200" indent="-457200">
              <a:lnSpc>
                <a:spcPct val="90000"/>
              </a:lnSpc>
              <a:spcBef>
                <a:spcPts val="2400"/>
              </a:spcBef>
              <a:buFont typeface="Arial" panose="020B0604020202020204" pitchFamily="34" charset="0"/>
              <a:buChar char="•"/>
            </a:pPr>
            <a:r>
              <a:rPr lang="en-US" sz="3400" dirty="0">
                <a:solidFill>
                  <a:schemeClr val="accent1">
                    <a:lumMod val="50000"/>
                  </a:schemeClr>
                </a:solidFill>
              </a:rPr>
              <a:t>Numerically simulate exchange process from start to finish.</a:t>
            </a:r>
          </a:p>
        </p:txBody>
      </p:sp>
      <p:sp>
        <p:nvSpPr>
          <p:cNvPr id="40" name="Up Arrow 39">
            <a:extLst>
              <a:ext uri="{FF2B5EF4-FFF2-40B4-BE49-F238E27FC236}">
                <a16:creationId xmlns:a16="http://schemas.microsoft.com/office/drawing/2014/main" id="{FD6408D8-AA00-51C3-F8D2-9D6A93ED4EED}"/>
              </a:ext>
            </a:extLst>
          </p:cNvPr>
          <p:cNvSpPr/>
          <p:nvPr/>
        </p:nvSpPr>
        <p:spPr>
          <a:xfrm>
            <a:off x="36902579" y="8783346"/>
            <a:ext cx="263377" cy="298411"/>
          </a:xfrm>
          <a:prstGeom prst="up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BDFB395-2CE2-01E0-D477-5C03990A3B46}"/>
              </a:ext>
            </a:extLst>
          </p:cNvPr>
          <p:cNvPicPr>
            <a:picLocks noChangeAspect="1"/>
          </p:cNvPicPr>
          <p:nvPr/>
        </p:nvPicPr>
        <p:blipFill>
          <a:blip r:embed="rId25"/>
          <a:stretch>
            <a:fillRect/>
          </a:stretch>
        </p:blipFill>
        <p:spPr>
          <a:xfrm>
            <a:off x="1491917" y="23070743"/>
            <a:ext cx="6686965" cy="9462899"/>
          </a:xfrm>
          <a:prstGeom prst="rect">
            <a:avLst/>
          </a:prstGeom>
        </p:spPr>
      </p:pic>
      <p:sp>
        <p:nvSpPr>
          <p:cNvPr id="5" name="TextBox 4">
            <a:extLst>
              <a:ext uri="{FF2B5EF4-FFF2-40B4-BE49-F238E27FC236}">
                <a16:creationId xmlns:a16="http://schemas.microsoft.com/office/drawing/2014/main" id="{90200A6C-8120-AD6F-1591-429AC6FDB645}"/>
              </a:ext>
            </a:extLst>
          </p:cNvPr>
          <p:cNvSpPr txBox="1"/>
          <p:nvPr/>
        </p:nvSpPr>
        <p:spPr>
          <a:xfrm>
            <a:off x="33188642" y="28685795"/>
            <a:ext cx="9947624" cy="3724096"/>
          </a:xfrm>
          <a:prstGeom prst="rect">
            <a:avLst/>
          </a:prstGeom>
          <a:noFill/>
        </p:spPr>
        <p:txBody>
          <a:bodyPr wrap="square" rtlCol="0">
            <a:spAutoFit/>
          </a:bodyPr>
          <a:lstStyle/>
          <a:p>
            <a:pPr>
              <a:spcBef>
                <a:spcPts val="1200"/>
              </a:spcBef>
            </a:pPr>
            <a:r>
              <a:rPr lang="en-US" sz="2800" dirty="0">
                <a:solidFill>
                  <a:schemeClr val="accent1">
                    <a:lumMod val="50000"/>
                  </a:schemeClr>
                </a:solidFill>
              </a:rPr>
              <a:t>[1]		Jost, J. </a:t>
            </a:r>
            <a:r>
              <a:rPr lang="en-US" sz="2800" i="1" dirty="0">
                <a:solidFill>
                  <a:schemeClr val="accent1">
                    <a:lumMod val="50000"/>
                  </a:schemeClr>
                </a:solidFill>
              </a:rPr>
              <a:t>et al</a:t>
            </a:r>
            <a:r>
              <a:rPr lang="en-US" sz="2800" dirty="0">
                <a:solidFill>
                  <a:schemeClr val="accent1">
                    <a:lumMod val="50000"/>
                  </a:schemeClr>
                </a:solidFill>
              </a:rPr>
              <a:t>. Entangled mechanical oscillators. </a:t>
            </a:r>
            <a:r>
              <a:rPr lang="en-US" sz="2800" i="1" dirty="0">
                <a:solidFill>
                  <a:schemeClr val="accent1">
                    <a:lumMod val="50000"/>
                  </a:schemeClr>
                </a:solidFill>
              </a:rPr>
              <a:t>Nature </a:t>
            </a:r>
            <a:r>
              <a:rPr lang="en-US" sz="2800" b="1" dirty="0">
                <a:solidFill>
                  <a:schemeClr val="accent1">
                    <a:lumMod val="50000"/>
                  </a:schemeClr>
                </a:solidFill>
              </a:rPr>
              <a:t>459</a:t>
            </a:r>
            <a:r>
              <a:rPr lang="en-US" sz="2800" dirty="0">
                <a:solidFill>
                  <a:schemeClr val="accent1">
                    <a:lumMod val="50000"/>
                  </a:schemeClr>
                </a:solidFill>
              </a:rPr>
              <a:t>, 			683-685 (2009).</a:t>
            </a:r>
          </a:p>
          <a:p>
            <a:pPr>
              <a:spcBef>
                <a:spcPts val="1200"/>
              </a:spcBef>
            </a:pPr>
            <a:r>
              <a:rPr lang="en-US" sz="2800" dirty="0">
                <a:solidFill>
                  <a:schemeClr val="accent1">
                    <a:lumMod val="50000"/>
                  </a:schemeClr>
                </a:solidFill>
              </a:rPr>
              <a:t>[2]		Pino, J. M. </a:t>
            </a:r>
            <a:r>
              <a:rPr lang="en-US" sz="2800" i="1" dirty="0">
                <a:solidFill>
                  <a:schemeClr val="accent1">
                    <a:lumMod val="50000"/>
                  </a:schemeClr>
                </a:solidFill>
              </a:rPr>
              <a:t>et al</a:t>
            </a:r>
            <a:r>
              <a:rPr lang="en-US" sz="2800" dirty="0">
                <a:solidFill>
                  <a:schemeClr val="accent1">
                    <a:lumMod val="50000"/>
                  </a:schemeClr>
                </a:solidFill>
              </a:rPr>
              <a:t>. Demonstration of the trapped-ion quantum 		CCD computer architecture. </a:t>
            </a:r>
            <a:r>
              <a:rPr lang="en-US" sz="2800" i="1" dirty="0">
                <a:solidFill>
                  <a:schemeClr val="accent1">
                    <a:lumMod val="50000"/>
                  </a:schemeClr>
                </a:solidFill>
              </a:rPr>
              <a:t>Nature</a:t>
            </a:r>
            <a:r>
              <a:rPr lang="en-US" sz="2800" dirty="0">
                <a:solidFill>
                  <a:schemeClr val="accent1">
                    <a:lumMod val="50000"/>
                  </a:schemeClr>
                </a:solidFill>
              </a:rPr>
              <a:t> </a:t>
            </a:r>
            <a:r>
              <a:rPr lang="en-US" sz="2800" b="1" dirty="0">
                <a:solidFill>
                  <a:schemeClr val="accent1">
                    <a:lumMod val="50000"/>
                  </a:schemeClr>
                </a:solidFill>
              </a:rPr>
              <a:t>592</a:t>
            </a:r>
            <a:r>
              <a:rPr lang="en-US" sz="2800" dirty="0">
                <a:solidFill>
                  <a:schemeClr val="accent1">
                    <a:lumMod val="50000"/>
                  </a:schemeClr>
                </a:solidFill>
              </a:rPr>
              <a:t>, 209-213 (2021).</a:t>
            </a:r>
          </a:p>
          <a:p>
            <a:pPr>
              <a:spcBef>
                <a:spcPts val="1200"/>
              </a:spcBef>
            </a:pPr>
            <a:r>
              <a:rPr lang="en-US" sz="2800" dirty="0">
                <a:solidFill>
                  <a:schemeClr val="accent1">
                    <a:lumMod val="50000"/>
                  </a:schemeClr>
                </a:solidFill>
              </a:rPr>
              <a:t>[3] 	Brown, K. R. </a:t>
            </a:r>
            <a:r>
              <a:rPr lang="en-US" sz="2800" i="1" dirty="0">
                <a:solidFill>
                  <a:schemeClr val="accent1">
                    <a:lumMod val="50000"/>
                  </a:schemeClr>
                </a:solidFill>
              </a:rPr>
              <a:t>et al</a:t>
            </a:r>
            <a:r>
              <a:rPr lang="en-US" sz="2800" dirty="0">
                <a:solidFill>
                  <a:schemeClr val="accent1">
                    <a:lumMod val="50000"/>
                  </a:schemeClr>
                </a:solidFill>
              </a:rPr>
              <a:t>. Coupled quantized mechanical oscillators. 		</a:t>
            </a:r>
            <a:r>
              <a:rPr lang="en-US" sz="2800" i="1" dirty="0">
                <a:solidFill>
                  <a:schemeClr val="accent1">
                    <a:lumMod val="50000"/>
                  </a:schemeClr>
                </a:solidFill>
              </a:rPr>
              <a:t>Nature </a:t>
            </a:r>
            <a:r>
              <a:rPr lang="en-US" sz="2800" b="1" dirty="0">
                <a:solidFill>
                  <a:schemeClr val="accent1">
                    <a:lumMod val="50000"/>
                  </a:schemeClr>
                </a:solidFill>
              </a:rPr>
              <a:t>471</a:t>
            </a:r>
            <a:r>
              <a:rPr lang="en-US" sz="2800" dirty="0">
                <a:solidFill>
                  <a:schemeClr val="accent1">
                    <a:lumMod val="50000"/>
                  </a:schemeClr>
                </a:solidFill>
              </a:rPr>
              <a:t>, 196-199 (2011).</a:t>
            </a:r>
          </a:p>
          <a:p>
            <a:pPr>
              <a:spcBef>
                <a:spcPts val="2400"/>
              </a:spcBef>
            </a:pPr>
            <a:endParaRPr lang="en-US" sz="2800" dirty="0"/>
          </a:p>
        </p:txBody>
      </p:sp>
      <p:sp>
        <p:nvSpPr>
          <p:cNvPr id="54" name="Rounded Rectangle 53">
            <a:extLst>
              <a:ext uri="{FF2B5EF4-FFF2-40B4-BE49-F238E27FC236}">
                <a16:creationId xmlns:a16="http://schemas.microsoft.com/office/drawing/2014/main" id="{83E6397B-C3DC-7539-E24E-18474F293F26}"/>
              </a:ext>
            </a:extLst>
          </p:cNvPr>
          <p:cNvSpPr/>
          <p:nvPr/>
        </p:nvSpPr>
        <p:spPr>
          <a:xfrm>
            <a:off x="11393948" y="18635831"/>
            <a:ext cx="10255883" cy="4695043"/>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mc:AlternateContent xmlns:mc="http://schemas.openxmlformats.org/markup-compatibility/2006" xmlns:a14="http://schemas.microsoft.com/office/drawing/2010/main">
        <mc:Choice Requires="a14">
          <p:sp>
            <p:nvSpPr>
              <p:cNvPr id="55" name="Text Placeholder 81">
                <a:extLst>
                  <a:ext uri="{FF2B5EF4-FFF2-40B4-BE49-F238E27FC236}">
                    <a16:creationId xmlns:a16="http://schemas.microsoft.com/office/drawing/2014/main" id="{8115BE97-45CD-7EE0-4273-BE3508EE6969}"/>
                  </a:ext>
                </a:extLst>
              </p:cNvPr>
              <p:cNvSpPr txBox="1">
                <a:spLocks/>
              </p:cNvSpPr>
              <p:nvPr/>
            </p:nvSpPr>
            <p:spPr>
              <a:xfrm>
                <a:off x="11628768" y="19010572"/>
                <a:ext cx="9813674" cy="4489632"/>
              </a:xfrm>
              <a:prstGeom prst="rect">
                <a:avLst/>
              </a:prstGeom>
            </p:spPr>
            <p:txBody>
              <a:bodyPr vert="horz" lIns="91440" tIns="45720" rIns="91440" bIns="45720" rtlCol="0">
                <a:normAutofit/>
              </a:bodyPr>
              <a:lstStyle>
                <a:lvl1pPr marL="1097280" indent="-1097280" algn="l" defTabSz="4389120" rtl="0" eaLnBrk="1" latinLnBrk="0" hangingPunct="1">
                  <a:lnSpc>
                    <a:spcPct val="90000"/>
                  </a:lnSpc>
                  <a:spcBef>
                    <a:spcPts val="4800"/>
                  </a:spcBef>
                  <a:buFont typeface="Arial" panose="020B0604020202020204" pitchFamily="34" charset="0"/>
                  <a:buChar char="•"/>
                  <a:defRPr sz="6400" b="1" kern="1200">
                    <a:solidFill>
                      <a:schemeClr val="accent1">
                        <a:lumMod val="50000"/>
                      </a:schemeClr>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lgn="ctr">
                  <a:buFont typeface="Arial" panose="020B0604020202020204" pitchFamily="34" charset="0"/>
                  <a:buNone/>
                </a:pPr>
                <a:r>
                  <a:rPr lang="en-US" sz="5600" dirty="0"/>
                  <a:t>Temperature Analysis</a:t>
                </a:r>
              </a:p>
              <a:p>
                <a:pPr marL="457200" indent="-457200">
                  <a:lnSpc>
                    <a:spcPct val="100000"/>
                  </a:lnSpc>
                  <a:spcBef>
                    <a:spcPts val="2400"/>
                  </a:spcBef>
                </a:pPr>
                <a:r>
                  <a:rPr lang="en-US" sz="3400" b="0" dirty="0"/>
                  <a:t>Motional excitation is measured by driving Rabi oscillations on the resolved motional sidebands of the </a:t>
                </a:r>
                <a14:m>
                  <m:oMath xmlns:m="http://schemas.openxmlformats.org/officeDocument/2006/math">
                    <m:r>
                      <a:rPr lang="en-US" sz="3400" b="0" i="1" smtClean="0">
                        <a:latin typeface="Cambria Math" panose="02040503050406030204" pitchFamily="18" charset="0"/>
                      </a:rPr>
                      <m:t>4</m:t>
                    </m:r>
                    <m:sSub>
                      <m:sSubPr>
                        <m:ctrlPr>
                          <a:rPr lang="en-US" sz="3400" b="0" i="1" smtClean="0">
                            <a:latin typeface="Cambria Math" panose="02040503050406030204" pitchFamily="18" charset="0"/>
                          </a:rPr>
                        </m:ctrlPr>
                      </m:sSubPr>
                      <m:e>
                        <m:r>
                          <a:rPr lang="en-US" sz="3400" b="0" i="1" smtClean="0">
                            <a:latin typeface="Cambria Math" panose="02040503050406030204" pitchFamily="18" charset="0"/>
                          </a:rPr>
                          <m:t>𝑆</m:t>
                        </m:r>
                      </m:e>
                      <m:sub>
                        <m:f>
                          <m:fPr>
                            <m:type m:val="lin"/>
                            <m:ctrlPr>
                              <a:rPr lang="en-US" sz="3400" b="0" i="1" smtClean="0">
                                <a:latin typeface="Cambria Math" panose="02040503050406030204" pitchFamily="18" charset="0"/>
                              </a:rPr>
                            </m:ctrlPr>
                          </m:fPr>
                          <m:num>
                            <m:r>
                              <a:rPr lang="en-US" sz="3400" b="0" i="1" smtClean="0">
                                <a:latin typeface="Cambria Math" panose="02040503050406030204" pitchFamily="18" charset="0"/>
                              </a:rPr>
                              <m:t>1</m:t>
                            </m:r>
                          </m:num>
                          <m:den>
                            <m:r>
                              <a:rPr lang="en-US" sz="3400" b="0" i="1" smtClean="0">
                                <a:latin typeface="Cambria Math" panose="02040503050406030204" pitchFamily="18" charset="0"/>
                              </a:rPr>
                              <m:t>2</m:t>
                            </m:r>
                          </m:den>
                        </m:f>
                      </m:sub>
                    </m:sSub>
                    <m:r>
                      <a:rPr lang="en-US" sz="3400" b="0" i="1" smtClean="0">
                        <a:latin typeface="Cambria Math" panose="02040503050406030204" pitchFamily="18" charset="0"/>
                        <a:ea typeface="Cambria Math" panose="02040503050406030204" pitchFamily="18" charset="0"/>
                      </a:rPr>
                      <m:t>→3</m:t>
                    </m:r>
                    <m:sSub>
                      <m:sSubPr>
                        <m:ctrlPr>
                          <a:rPr lang="en-US" sz="3400" b="0" i="1" smtClean="0">
                            <a:latin typeface="Cambria Math" panose="02040503050406030204" pitchFamily="18" charset="0"/>
                            <a:ea typeface="Cambria Math" panose="02040503050406030204" pitchFamily="18" charset="0"/>
                          </a:rPr>
                        </m:ctrlPr>
                      </m:sSubPr>
                      <m:e>
                        <m:r>
                          <a:rPr lang="en-US" sz="3400" b="0" i="1" smtClean="0">
                            <a:latin typeface="Cambria Math" panose="02040503050406030204" pitchFamily="18" charset="0"/>
                            <a:ea typeface="Cambria Math" panose="02040503050406030204" pitchFamily="18" charset="0"/>
                          </a:rPr>
                          <m:t>𝐷</m:t>
                        </m:r>
                      </m:e>
                      <m:sub>
                        <m:f>
                          <m:fPr>
                            <m:type m:val="lin"/>
                            <m:ctrlPr>
                              <a:rPr lang="en-US" sz="3400" b="0" i="1" smtClean="0">
                                <a:latin typeface="Cambria Math" panose="02040503050406030204" pitchFamily="18" charset="0"/>
                                <a:ea typeface="Cambria Math" panose="02040503050406030204" pitchFamily="18" charset="0"/>
                              </a:rPr>
                            </m:ctrlPr>
                          </m:fPr>
                          <m:num>
                            <m:r>
                              <a:rPr lang="en-US" sz="3400" b="0" i="1" smtClean="0">
                                <a:latin typeface="Cambria Math" panose="02040503050406030204" pitchFamily="18" charset="0"/>
                                <a:ea typeface="Cambria Math" panose="02040503050406030204" pitchFamily="18" charset="0"/>
                              </a:rPr>
                              <m:t>5</m:t>
                            </m:r>
                          </m:num>
                          <m:den>
                            <m:r>
                              <a:rPr lang="en-US" sz="3400" b="0" i="1" smtClean="0">
                                <a:latin typeface="Cambria Math" panose="02040503050406030204" pitchFamily="18" charset="0"/>
                                <a:ea typeface="Cambria Math" panose="02040503050406030204" pitchFamily="18" charset="0"/>
                              </a:rPr>
                              <m:t>2</m:t>
                            </m:r>
                          </m:den>
                        </m:f>
                      </m:sub>
                    </m:sSub>
                  </m:oMath>
                </a14:m>
                <a:r>
                  <a:rPr lang="en-US" sz="3400" b="0" dirty="0"/>
                  <a:t> transition and inferring mean thermal and coherent phonon numbers from the Rabi frequencies and dephasing behavior.</a:t>
                </a:r>
              </a:p>
            </p:txBody>
          </p:sp>
        </mc:Choice>
        <mc:Fallback xmlns="">
          <p:sp>
            <p:nvSpPr>
              <p:cNvPr id="55" name="Text Placeholder 81">
                <a:extLst>
                  <a:ext uri="{FF2B5EF4-FFF2-40B4-BE49-F238E27FC236}">
                    <a16:creationId xmlns:a16="http://schemas.microsoft.com/office/drawing/2014/main" id="{8115BE97-45CD-7EE0-4273-BE3508EE6969}"/>
                  </a:ext>
                </a:extLst>
              </p:cNvPr>
              <p:cNvSpPr txBox="1">
                <a:spLocks noRot="1" noChangeAspect="1" noMove="1" noResize="1" noEditPoints="1" noAdjustHandles="1" noChangeArrowheads="1" noChangeShapeType="1" noTextEdit="1"/>
              </p:cNvSpPr>
              <p:nvPr/>
            </p:nvSpPr>
            <p:spPr>
              <a:xfrm>
                <a:off x="11628768" y="19010572"/>
                <a:ext cx="9813674" cy="4489632"/>
              </a:xfrm>
              <a:prstGeom prst="rect">
                <a:avLst/>
              </a:prstGeom>
              <a:blipFill>
                <a:blip r:embed="rId26"/>
                <a:stretch>
                  <a:fillRect l="-1550" t="-5650"/>
                </a:stretch>
              </a:blipFill>
            </p:spPr>
            <p:txBody>
              <a:bodyPr/>
              <a:lstStyle/>
              <a:p>
                <a:r>
                  <a:rPr lang="en-US">
                    <a:noFill/>
                  </a:rPr>
                  <a:t> </a:t>
                </a:r>
              </a:p>
            </p:txBody>
          </p:sp>
        </mc:Fallback>
      </mc:AlternateContent>
      <p:pic>
        <p:nvPicPr>
          <p:cNvPr id="44" name="Picture 43">
            <a:extLst>
              <a:ext uri="{FF2B5EF4-FFF2-40B4-BE49-F238E27FC236}">
                <a16:creationId xmlns:a16="http://schemas.microsoft.com/office/drawing/2014/main" id="{CDAD4CF6-3182-9CD6-D73E-064703FCA262}"/>
              </a:ext>
            </a:extLst>
          </p:cNvPr>
          <p:cNvPicPr>
            <a:picLocks noChangeAspect="1"/>
          </p:cNvPicPr>
          <p:nvPr/>
        </p:nvPicPr>
        <p:blipFill>
          <a:blip r:embed="rId27"/>
          <a:stretch>
            <a:fillRect/>
          </a:stretch>
        </p:blipFill>
        <p:spPr>
          <a:xfrm>
            <a:off x="23268002" y="7511605"/>
            <a:ext cx="8123883" cy="2656868"/>
          </a:xfrm>
          <a:prstGeom prst="rect">
            <a:avLst/>
          </a:prstGeom>
        </p:spPr>
      </p:pic>
      <p:sp>
        <p:nvSpPr>
          <p:cNvPr id="29" name="TextBox 28">
            <a:extLst>
              <a:ext uri="{FF2B5EF4-FFF2-40B4-BE49-F238E27FC236}">
                <a16:creationId xmlns:a16="http://schemas.microsoft.com/office/drawing/2014/main" id="{D39BC216-4BEE-51F2-55AE-CE71290822A2}"/>
              </a:ext>
            </a:extLst>
          </p:cNvPr>
          <p:cNvSpPr txBox="1"/>
          <p:nvPr/>
        </p:nvSpPr>
        <p:spPr>
          <a:xfrm>
            <a:off x="22448713" y="10184454"/>
            <a:ext cx="9762464" cy="4321183"/>
          </a:xfrm>
          <a:prstGeom prst="rect">
            <a:avLst/>
          </a:prstGeom>
          <a:noFill/>
        </p:spPr>
        <p:txBody>
          <a:bodyPr wrap="square" rtlCol="0">
            <a:spAutoFit/>
          </a:bodyPr>
          <a:lstStyle/>
          <a:p>
            <a:pPr marL="457200" indent="-457200">
              <a:lnSpc>
                <a:spcPct val="90000"/>
              </a:lnSpc>
              <a:spcBef>
                <a:spcPts val="2400"/>
              </a:spcBef>
              <a:buFont typeface="Arial" panose="020B0604020202020204" pitchFamily="34" charset="0"/>
              <a:buChar char="•"/>
            </a:pPr>
            <a:r>
              <a:rPr lang="en-US" sz="3400" dirty="0">
                <a:solidFill>
                  <a:schemeClr val="accent1">
                    <a:lumMod val="50000"/>
                  </a:schemeClr>
                </a:solidFill>
              </a:rPr>
              <a:t>Minimizing thermal excitation added during merge/split:</a:t>
            </a:r>
          </a:p>
          <a:p>
            <a:pPr lvl="2" indent="-457200">
              <a:lnSpc>
                <a:spcPct val="90000"/>
              </a:lnSpc>
              <a:spcBef>
                <a:spcPts val="1200"/>
              </a:spcBef>
              <a:buFont typeface="Wingdings" pitchFamily="2" charset="2"/>
              <a:buChar char="Ø"/>
            </a:pPr>
            <a:r>
              <a:rPr lang="en-US" sz="3400" dirty="0">
                <a:solidFill>
                  <a:schemeClr val="accent1">
                    <a:lumMod val="50000"/>
                  </a:schemeClr>
                </a:solidFill>
              </a:rPr>
              <a:t>35 kHz lowpass filters.</a:t>
            </a:r>
          </a:p>
          <a:p>
            <a:pPr lvl="2" indent="-457200">
              <a:lnSpc>
                <a:spcPct val="90000"/>
              </a:lnSpc>
              <a:spcBef>
                <a:spcPts val="1200"/>
              </a:spcBef>
              <a:buFont typeface="Wingdings" pitchFamily="2" charset="2"/>
              <a:buChar char="Ø"/>
            </a:pPr>
            <a:r>
              <a:rPr lang="en-US" sz="3400">
                <a:solidFill>
                  <a:schemeClr val="accent1">
                    <a:lumMod val="50000"/>
                  </a:schemeClr>
                </a:solidFill>
              </a:rPr>
              <a:t>Optimization of </a:t>
            </a:r>
            <a:r>
              <a:rPr lang="en-US" sz="3400" dirty="0">
                <a:solidFill>
                  <a:schemeClr val="accent1">
                    <a:lumMod val="50000"/>
                  </a:schemeClr>
                </a:solidFill>
              </a:rPr>
              <a:t>axial compensation field near critical point.</a:t>
            </a:r>
          </a:p>
          <a:p>
            <a:pPr lvl="2" indent="-457200">
              <a:lnSpc>
                <a:spcPct val="90000"/>
              </a:lnSpc>
              <a:spcBef>
                <a:spcPts val="1200"/>
              </a:spcBef>
              <a:buFont typeface="Wingdings" pitchFamily="2" charset="2"/>
              <a:buChar char="Ø"/>
            </a:pPr>
            <a:r>
              <a:rPr lang="en-US" sz="3400" dirty="0">
                <a:solidFill>
                  <a:schemeClr val="accent1">
                    <a:lumMod val="50000"/>
                  </a:schemeClr>
                </a:solidFill>
              </a:rPr>
              <a:t>Rabi experiments measuring blue sideband of axial COM mode of merged ions show thermal excitation decreases with faster merge:</a:t>
            </a:r>
          </a:p>
        </p:txBody>
      </p:sp>
      <p:pic>
        <p:nvPicPr>
          <p:cNvPr id="61" name="Picture 60">
            <a:extLst>
              <a:ext uri="{FF2B5EF4-FFF2-40B4-BE49-F238E27FC236}">
                <a16:creationId xmlns:a16="http://schemas.microsoft.com/office/drawing/2014/main" id="{0BBFAB72-65F6-A0D8-0251-0411BFC4FA34}"/>
              </a:ext>
            </a:extLst>
          </p:cNvPr>
          <p:cNvPicPr>
            <a:picLocks noChangeAspect="1"/>
          </p:cNvPicPr>
          <p:nvPr/>
        </p:nvPicPr>
        <p:blipFill>
          <a:blip r:embed="rId28"/>
          <a:stretch>
            <a:fillRect/>
          </a:stretch>
        </p:blipFill>
        <p:spPr>
          <a:xfrm>
            <a:off x="22471090" y="22389470"/>
            <a:ext cx="9762465" cy="4062908"/>
          </a:xfrm>
          <a:prstGeom prst="rect">
            <a:avLst/>
          </a:prstGeom>
        </p:spPr>
      </p:pic>
      <p:pic>
        <p:nvPicPr>
          <p:cNvPr id="66" name="Picture 65">
            <a:extLst>
              <a:ext uri="{FF2B5EF4-FFF2-40B4-BE49-F238E27FC236}">
                <a16:creationId xmlns:a16="http://schemas.microsoft.com/office/drawing/2014/main" id="{65D55468-77BB-2AA1-BAC0-35DDCFDF6545}"/>
              </a:ext>
            </a:extLst>
          </p:cNvPr>
          <p:cNvPicPr>
            <a:picLocks noChangeAspect="1"/>
          </p:cNvPicPr>
          <p:nvPr/>
        </p:nvPicPr>
        <p:blipFill>
          <a:blip r:embed="rId29"/>
          <a:stretch>
            <a:fillRect/>
          </a:stretch>
        </p:blipFill>
        <p:spPr>
          <a:xfrm>
            <a:off x="22471090" y="15987375"/>
            <a:ext cx="9676510" cy="4027136"/>
          </a:xfrm>
          <a:prstGeom prst="rect">
            <a:avLst/>
          </a:prstGeom>
        </p:spPr>
      </p:pic>
      <p:pic>
        <p:nvPicPr>
          <p:cNvPr id="72" name="Picture 71">
            <a:extLst>
              <a:ext uri="{FF2B5EF4-FFF2-40B4-BE49-F238E27FC236}">
                <a16:creationId xmlns:a16="http://schemas.microsoft.com/office/drawing/2014/main" id="{B726C484-9CCD-04E5-0E4B-7455F210A3D3}"/>
              </a:ext>
            </a:extLst>
          </p:cNvPr>
          <p:cNvPicPr>
            <a:picLocks noChangeAspect="1"/>
          </p:cNvPicPr>
          <p:nvPr/>
        </p:nvPicPr>
        <p:blipFill>
          <a:blip r:embed="rId30"/>
          <a:stretch>
            <a:fillRect/>
          </a:stretch>
        </p:blipFill>
        <p:spPr>
          <a:xfrm>
            <a:off x="33362319" y="9803744"/>
            <a:ext cx="9593820" cy="4006831"/>
          </a:xfrm>
          <a:prstGeom prst="rect">
            <a:avLst/>
          </a:prstGeom>
        </p:spPr>
      </p:pic>
      <p:sp>
        <p:nvSpPr>
          <p:cNvPr id="73" name="TextBox 72">
            <a:extLst>
              <a:ext uri="{FF2B5EF4-FFF2-40B4-BE49-F238E27FC236}">
                <a16:creationId xmlns:a16="http://schemas.microsoft.com/office/drawing/2014/main" id="{F1B23A1A-2AF6-8F98-ED93-76EDBC9028FA}"/>
              </a:ext>
            </a:extLst>
          </p:cNvPr>
          <p:cNvSpPr txBox="1"/>
          <p:nvPr/>
        </p:nvSpPr>
        <p:spPr>
          <a:xfrm>
            <a:off x="33188642" y="14107104"/>
            <a:ext cx="9888629" cy="1505027"/>
          </a:xfrm>
          <a:prstGeom prst="rect">
            <a:avLst/>
          </a:prstGeom>
          <a:noFill/>
        </p:spPr>
        <p:txBody>
          <a:bodyPr wrap="square" rtlCol="0">
            <a:spAutoFit/>
          </a:bodyPr>
          <a:lstStyle/>
          <a:p>
            <a:pPr marL="457200" indent="-457200">
              <a:lnSpc>
                <a:spcPct val="90000"/>
              </a:lnSpc>
              <a:spcBef>
                <a:spcPts val="2400"/>
              </a:spcBef>
              <a:buFont typeface="Arial" panose="020B0604020202020204" pitchFamily="34" charset="0"/>
              <a:buChar char="•"/>
            </a:pPr>
            <a:r>
              <a:rPr lang="en-US" sz="3400" dirty="0">
                <a:solidFill>
                  <a:schemeClr val="accent1">
                    <a:lumMod val="50000"/>
                  </a:schemeClr>
                </a:solidFill>
              </a:rPr>
              <a:t>Removal of 18 motional quanta from a Doppler heated ion via exchange with a coolant ion for </a:t>
            </a:r>
            <a:r>
              <a:rPr lang="en-US" sz="3400" i="1" dirty="0">
                <a:solidFill>
                  <a:schemeClr val="accent1">
                    <a:lumMod val="50000"/>
                  </a:schemeClr>
                </a:solidFill>
              </a:rPr>
              <a:t>Δt</a:t>
            </a:r>
            <a:r>
              <a:rPr lang="en-US" sz="3400" i="1" baseline="-25000" dirty="0">
                <a:solidFill>
                  <a:schemeClr val="accent1">
                    <a:lumMod val="50000"/>
                  </a:schemeClr>
                </a:solidFill>
              </a:rPr>
              <a:t>merge</a:t>
            </a:r>
            <a:r>
              <a:rPr lang="en-US" sz="3400" dirty="0">
                <a:solidFill>
                  <a:schemeClr val="accent1">
                    <a:lumMod val="50000"/>
                  </a:schemeClr>
                </a:solidFill>
              </a:rPr>
              <a:t> = 12.4 μs:</a:t>
            </a:r>
          </a:p>
        </p:txBody>
      </p:sp>
      <p:pic>
        <p:nvPicPr>
          <p:cNvPr id="75" name="Picture 74">
            <a:extLst>
              <a:ext uri="{FF2B5EF4-FFF2-40B4-BE49-F238E27FC236}">
                <a16:creationId xmlns:a16="http://schemas.microsoft.com/office/drawing/2014/main" id="{A3D3B78C-F0E2-8CDD-A6ED-4A0AFE964A08}"/>
              </a:ext>
            </a:extLst>
          </p:cNvPr>
          <p:cNvPicPr>
            <a:picLocks noChangeAspect="1"/>
          </p:cNvPicPr>
          <p:nvPr/>
        </p:nvPicPr>
        <p:blipFill>
          <a:blip r:embed="rId31"/>
          <a:stretch>
            <a:fillRect/>
          </a:stretch>
        </p:blipFill>
        <p:spPr>
          <a:xfrm>
            <a:off x="33297608" y="17352369"/>
            <a:ext cx="9608242" cy="3998724"/>
          </a:xfrm>
          <a:prstGeom prst="rect">
            <a:avLst/>
          </a:prstGeom>
        </p:spPr>
      </p:pic>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D103F682-4E4B-6E67-55DA-C687E4A4606F}"/>
                  </a:ext>
                </a:extLst>
              </p:cNvPr>
              <p:cNvSpPr txBox="1"/>
              <p:nvPr/>
            </p:nvSpPr>
            <p:spPr>
              <a:xfrm>
                <a:off x="38672726" y="21379696"/>
                <a:ext cx="3704434" cy="615553"/>
              </a:xfrm>
              <a:prstGeom prst="rect">
                <a:avLst/>
              </a:prstGeom>
              <a:noFill/>
            </p:spPr>
            <p:txBody>
              <a:bodyPr wrap="square" rtlCol="0">
                <a:spAutoFit/>
              </a:bodyPr>
              <a:lstStyle/>
              <a:p>
                <a:r>
                  <a:rPr lang="en-US" sz="3400" b="1" dirty="0">
                    <a:solidFill>
                      <a:schemeClr val="accent1">
                        <a:lumMod val="50000"/>
                      </a:schemeClr>
                    </a:solidFill>
                  </a:rPr>
                  <a:t>Ion B: </a:t>
                </a:r>
                <a:r>
                  <a:rPr lang="en-US" sz="3400" dirty="0">
                    <a:solidFill>
                      <a:schemeClr val="accent1">
                        <a:lumMod val="50000"/>
                      </a:schemeClr>
                    </a:solidFill>
                  </a:rPr>
                  <a:t> </a:t>
                </a:r>
                <a14:m>
                  <m:oMath xmlns:m="http://schemas.openxmlformats.org/officeDocument/2006/math">
                    <m:sSub>
                      <m:sSubPr>
                        <m:ctrlPr>
                          <a:rPr lang="en-US" sz="3400" b="1" i="1">
                            <a:solidFill>
                              <a:schemeClr val="accent1">
                                <a:lumMod val="50000"/>
                              </a:schemeClr>
                            </a:solidFill>
                            <a:latin typeface="Cambria Math" panose="02040503050406030204" pitchFamily="18" charset="0"/>
                          </a:rPr>
                        </m:ctrlPr>
                      </m:sSubPr>
                      <m:e>
                        <m:acc>
                          <m:accPr>
                            <m:chr m:val="̅"/>
                            <m:ctrlPr>
                              <a:rPr lang="en-US" sz="3400" b="1" i="1">
                                <a:solidFill>
                                  <a:schemeClr val="accent1">
                                    <a:lumMod val="50000"/>
                                  </a:schemeClr>
                                </a:solidFill>
                                <a:latin typeface="Cambria Math" panose="02040503050406030204" pitchFamily="18" charset="0"/>
                              </a:rPr>
                            </m:ctrlPr>
                          </m:accPr>
                          <m:e>
                            <m:r>
                              <a:rPr lang="en-US" sz="3400" i="1">
                                <a:solidFill>
                                  <a:schemeClr val="accent1">
                                    <a:lumMod val="50000"/>
                                  </a:schemeClr>
                                </a:solidFill>
                                <a:latin typeface="Cambria Math" panose="02040503050406030204" pitchFamily="18" charset="0"/>
                              </a:rPr>
                              <m:t>𝑛</m:t>
                            </m:r>
                          </m:e>
                        </m:acc>
                      </m:e>
                      <m:sub>
                        <m:r>
                          <a:rPr lang="en-US" sz="3400" i="1">
                            <a:solidFill>
                              <a:schemeClr val="accent1">
                                <a:lumMod val="50000"/>
                              </a:schemeClr>
                            </a:solidFill>
                            <a:latin typeface="Cambria Math" panose="02040503050406030204" pitchFamily="18" charset="0"/>
                          </a:rPr>
                          <m:t>𝑡h</m:t>
                        </m:r>
                      </m:sub>
                    </m:sSub>
                  </m:oMath>
                </a14:m>
                <a:r>
                  <a:rPr lang="en-US" sz="3400" dirty="0">
                    <a:solidFill>
                      <a:schemeClr val="accent1">
                        <a:lumMod val="50000"/>
                      </a:schemeClr>
                    </a:solidFill>
                  </a:rPr>
                  <a:t> = 0.26(2)</a:t>
                </a:r>
              </a:p>
            </p:txBody>
          </p:sp>
        </mc:Choice>
        <mc:Fallback xmlns="">
          <p:sp>
            <p:nvSpPr>
              <p:cNvPr id="84" name="TextBox 83">
                <a:extLst>
                  <a:ext uri="{FF2B5EF4-FFF2-40B4-BE49-F238E27FC236}">
                    <a16:creationId xmlns:a16="http://schemas.microsoft.com/office/drawing/2014/main" id="{D103F682-4E4B-6E67-55DA-C687E4A4606F}"/>
                  </a:ext>
                </a:extLst>
              </p:cNvPr>
              <p:cNvSpPr txBox="1">
                <a:spLocks noRot="1" noChangeAspect="1" noMove="1" noResize="1" noEditPoints="1" noAdjustHandles="1" noChangeArrowheads="1" noChangeShapeType="1" noTextEdit="1"/>
              </p:cNvSpPr>
              <p:nvPr/>
            </p:nvSpPr>
            <p:spPr>
              <a:xfrm>
                <a:off x="38672726" y="21379696"/>
                <a:ext cx="3704434" cy="615553"/>
              </a:xfrm>
              <a:prstGeom prst="rect">
                <a:avLst/>
              </a:prstGeom>
              <a:blipFill>
                <a:blip r:embed="rId32"/>
                <a:stretch>
                  <a:fillRect l="-4795" t="-14286" r="-4110" b="-3469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6" name="TextBox 85">
                <a:extLst>
                  <a:ext uri="{FF2B5EF4-FFF2-40B4-BE49-F238E27FC236}">
                    <a16:creationId xmlns:a16="http://schemas.microsoft.com/office/drawing/2014/main" id="{C13C05DA-C8B8-09E5-0395-6C572BBA76C2}"/>
                  </a:ext>
                </a:extLst>
              </p:cNvPr>
              <p:cNvSpPr txBox="1"/>
              <p:nvPr/>
            </p:nvSpPr>
            <p:spPr>
              <a:xfrm>
                <a:off x="38853703" y="26483594"/>
                <a:ext cx="3422983" cy="615553"/>
              </a:xfrm>
              <a:prstGeom prst="rect">
                <a:avLst/>
              </a:prstGeom>
              <a:noFill/>
            </p:spPr>
            <p:txBody>
              <a:bodyPr wrap="square" rtlCol="0">
                <a:spAutoFit/>
              </a:bodyPr>
              <a:lstStyle/>
              <a:p>
                <a:r>
                  <a:rPr lang="en-US" sz="3400" b="1" dirty="0">
                    <a:solidFill>
                      <a:schemeClr val="accent1">
                        <a:lumMod val="50000"/>
                      </a:schemeClr>
                    </a:solidFill>
                  </a:rPr>
                  <a:t>Ion B: </a:t>
                </a:r>
                <a:r>
                  <a:rPr lang="en-US" sz="3400" dirty="0">
                    <a:solidFill>
                      <a:schemeClr val="accent1">
                        <a:lumMod val="50000"/>
                      </a:schemeClr>
                    </a:solidFill>
                  </a:rPr>
                  <a:t> </a:t>
                </a:r>
                <a14:m>
                  <m:oMath xmlns:m="http://schemas.openxmlformats.org/officeDocument/2006/math">
                    <m:sSub>
                      <m:sSubPr>
                        <m:ctrlPr>
                          <a:rPr lang="en-US" sz="3400" b="1" i="1">
                            <a:solidFill>
                              <a:schemeClr val="accent1">
                                <a:lumMod val="50000"/>
                              </a:schemeClr>
                            </a:solidFill>
                            <a:latin typeface="Cambria Math" panose="02040503050406030204" pitchFamily="18" charset="0"/>
                          </a:rPr>
                        </m:ctrlPr>
                      </m:sSubPr>
                      <m:e>
                        <m:acc>
                          <m:accPr>
                            <m:chr m:val="̅"/>
                            <m:ctrlPr>
                              <a:rPr lang="en-US" sz="3400" b="1" i="1">
                                <a:solidFill>
                                  <a:schemeClr val="accent1">
                                    <a:lumMod val="50000"/>
                                  </a:schemeClr>
                                </a:solidFill>
                                <a:latin typeface="Cambria Math" panose="02040503050406030204" pitchFamily="18" charset="0"/>
                              </a:rPr>
                            </m:ctrlPr>
                          </m:accPr>
                          <m:e>
                            <m:r>
                              <a:rPr lang="en-US" sz="3400" i="1">
                                <a:solidFill>
                                  <a:schemeClr val="accent1">
                                    <a:lumMod val="50000"/>
                                  </a:schemeClr>
                                </a:solidFill>
                                <a:latin typeface="Cambria Math" panose="02040503050406030204" pitchFamily="18" charset="0"/>
                              </a:rPr>
                              <m:t>𝑛</m:t>
                            </m:r>
                          </m:e>
                        </m:acc>
                      </m:e>
                      <m:sub>
                        <m:r>
                          <a:rPr lang="en-US" sz="3400" i="1">
                            <a:solidFill>
                              <a:schemeClr val="accent1">
                                <a:lumMod val="50000"/>
                              </a:schemeClr>
                            </a:solidFill>
                            <a:latin typeface="Cambria Math" panose="02040503050406030204" pitchFamily="18" charset="0"/>
                          </a:rPr>
                          <m:t>𝑡h</m:t>
                        </m:r>
                      </m:sub>
                    </m:sSub>
                  </m:oMath>
                </a14:m>
                <a:r>
                  <a:rPr lang="en-US" sz="3400" dirty="0">
                    <a:solidFill>
                      <a:schemeClr val="accent1">
                        <a:lumMod val="50000"/>
                      </a:schemeClr>
                    </a:solidFill>
                  </a:rPr>
                  <a:t> = 37(2)</a:t>
                </a:r>
              </a:p>
            </p:txBody>
          </p:sp>
        </mc:Choice>
        <mc:Fallback xmlns="">
          <p:sp>
            <p:nvSpPr>
              <p:cNvPr id="86" name="TextBox 85">
                <a:extLst>
                  <a:ext uri="{FF2B5EF4-FFF2-40B4-BE49-F238E27FC236}">
                    <a16:creationId xmlns:a16="http://schemas.microsoft.com/office/drawing/2014/main" id="{C13C05DA-C8B8-09E5-0395-6C572BBA76C2}"/>
                  </a:ext>
                </a:extLst>
              </p:cNvPr>
              <p:cNvSpPr txBox="1">
                <a:spLocks noRot="1" noChangeAspect="1" noMove="1" noResize="1" noEditPoints="1" noAdjustHandles="1" noChangeArrowheads="1" noChangeShapeType="1" noTextEdit="1"/>
              </p:cNvSpPr>
              <p:nvPr/>
            </p:nvSpPr>
            <p:spPr>
              <a:xfrm>
                <a:off x="38853703" y="26483594"/>
                <a:ext cx="3422983" cy="615553"/>
              </a:xfrm>
              <a:prstGeom prst="rect">
                <a:avLst/>
              </a:prstGeom>
              <a:blipFill>
                <a:blip r:embed="rId33"/>
                <a:stretch>
                  <a:fillRect l="-5185" t="-14286" r="-2963" b="-34694"/>
                </a:stretch>
              </a:blipFill>
            </p:spPr>
            <p:txBody>
              <a:bodyPr/>
              <a:lstStyle/>
              <a:p>
                <a:r>
                  <a:rPr lang="en-US">
                    <a:noFill/>
                  </a:rPr>
                  <a:t> </a:t>
                </a:r>
              </a:p>
            </p:txBody>
          </p:sp>
        </mc:Fallback>
      </mc:AlternateContent>
      <p:pic>
        <p:nvPicPr>
          <p:cNvPr id="88" name="Picture 87">
            <a:extLst>
              <a:ext uri="{FF2B5EF4-FFF2-40B4-BE49-F238E27FC236}">
                <a16:creationId xmlns:a16="http://schemas.microsoft.com/office/drawing/2014/main" id="{BF9D4D64-8BCB-8609-AA75-6710DA9B12DA}"/>
              </a:ext>
            </a:extLst>
          </p:cNvPr>
          <p:cNvPicPr>
            <a:picLocks noChangeAspect="1"/>
          </p:cNvPicPr>
          <p:nvPr/>
        </p:nvPicPr>
        <p:blipFill>
          <a:blip r:embed="rId34"/>
          <a:stretch>
            <a:fillRect/>
          </a:stretch>
        </p:blipFill>
        <p:spPr>
          <a:xfrm>
            <a:off x="33297608" y="22449135"/>
            <a:ext cx="9593820" cy="3992722"/>
          </a:xfrm>
          <a:prstGeom prst="rect">
            <a:avLst/>
          </a:prstGeom>
        </p:spPr>
      </p:pic>
      <p:sp>
        <p:nvSpPr>
          <p:cNvPr id="93" name="TextBox 92">
            <a:extLst>
              <a:ext uri="{FF2B5EF4-FFF2-40B4-BE49-F238E27FC236}">
                <a16:creationId xmlns:a16="http://schemas.microsoft.com/office/drawing/2014/main" id="{2DDF1A7A-FB0D-2D8F-DD41-24E76ABE0BAC}"/>
              </a:ext>
            </a:extLst>
          </p:cNvPr>
          <p:cNvSpPr txBox="1"/>
          <p:nvPr/>
        </p:nvSpPr>
        <p:spPr>
          <a:xfrm>
            <a:off x="35811272" y="21961784"/>
            <a:ext cx="4580915" cy="646331"/>
          </a:xfrm>
          <a:prstGeom prst="rect">
            <a:avLst/>
          </a:prstGeom>
          <a:noFill/>
        </p:spPr>
        <p:txBody>
          <a:bodyPr wrap="square" rtlCol="0">
            <a:spAutoFit/>
          </a:bodyPr>
          <a:lstStyle/>
          <a:p>
            <a:pPr algn="ctr"/>
            <a:r>
              <a:rPr lang="en-US" sz="3600" b="1" u="sng" dirty="0">
                <a:solidFill>
                  <a:schemeClr val="accent1">
                    <a:lumMod val="50000"/>
                  </a:schemeClr>
                </a:solidFill>
              </a:rPr>
              <a:t>After exchange:</a:t>
            </a:r>
          </a:p>
        </p:txBody>
      </p:sp>
      <p:graphicFrame>
        <p:nvGraphicFramePr>
          <p:cNvPr id="96" name="Diagram 95">
            <a:extLst>
              <a:ext uri="{FF2B5EF4-FFF2-40B4-BE49-F238E27FC236}">
                <a16:creationId xmlns:a16="http://schemas.microsoft.com/office/drawing/2014/main" id="{AB4A8412-6C92-01D4-9EB2-3DE1C4930E27}"/>
              </a:ext>
            </a:extLst>
          </p:cNvPr>
          <p:cNvGraphicFramePr/>
          <p:nvPr>
            <p:extLst>
              <p:ext uri="{D42A27DB-BD31-4B8C-83A1-F6EECF244321}">
                <p14:modId xmlns:p14="http://schemas.microsoft.com/office/powerpoint/2010/main" val="3247621338"/>
              </p:ext>
            </p:extLst>
          </p:nvPr>
        </p:nvGraphicFramePr>
        <p:xfrm>
          <a:off x="33188642" y="14744980"/>
          <a:ext cx="9912493" cy="2968174"/>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sp>
        <p:nvSpPr>
          <p:cNvPr id="79" name="TextBox 78">
            <a:extLst>
              <a:ext uri="{FF2B5EF4-FFF2-40B4-BE49-F238E27FC236}">
                <a16:creationId xmlns:a16="http://schemas.microsoft.com/office/drawing/2014/main" id="{E94A3E35-0E0F-B3AB-E51B-F8340CC0FFC9}"/>
              </a:ext>
            </a:extLst>
          </p:cNvPr>
          <p:cNvSpPr txBox="1"/>
          <p:nvPr/>
        </p:nvSpPr>
        <p:spPr>
          <a:xfrm>
            <a:off x="35842498" y="16849842"/>
            <a:ext cx="4580915" cy="646331"/>
          </a:xfrm>
          <a:prstGeom prst="rect">
            <a:avLst/>
          </a:prstGeom>
          <a:noFill/>
        </p:spPr>
        <p:txBody>
          <a:bodyPr wrap="square" rtlCol="0">
            <a:spAutoFit/>
          </a:bodyPr>
          <a:lstStyle/>
          <a:p>
            <a:pPr algn="ctr"/>
            <a:r>
              <a:rPr lang="en-US" sz="3600" b="1" u="sng" dirty="0">
                <a:solidFill>
                  <a:schemeClr val="accent1">
                    <a:lumMod val="50000"/>
                  </a:schemeClr>
                </a:solidFill>
              </a:rPr>
              <a:t>Prior to exchange:</a:t>
            </a:r>
          </a:p>
        </p:txBody>
      </p:sp>
      <p:sp>
        <p:nvSpPr>
          <p:cNvPr id="7" name="Rectangle 6">
            <a:extLst>
              <a:ext uri="{FF2B5EF4-FFF2-40B4-BE49-F238E27FC236}">
                <a16:creationId xmlns:a16="http://schemas.microsoft.com/office/drawing/2014/main" id="{C764F1D8-E7B6-012F-E288-FECC3138316F}"/>
              </a:ext>
            </a:extLst>
          </p:cNvPr>
          <p:cNvSpPr/>
          <p:nvPr/>
        </p:nvSpPr>
        <p:spPr>
          <a:xfrm>
            <a:off x="36234705" y="9147183"/>
            <a:ext cx="1598524" cy="579323"/>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1F3E74FE-9066-7C31-B5F3-8F03169080DD}"/>
              </a:ext>
            </a:extLst>
          </p:cNvPr>
          <p:cNvPicPr>
            <a:picLocks noChangeAspect="1"/>
          </p:cNvPicPr>
          <p:nvPr/>
        </p:nvPicPr>
        <p:blipFill>
          <a:blip r:embed="rId40"/>
          <a:stretch>
            <a:fillRect/>
          </a:stretch>
        </p:blipFill>
        <p:spPr>
          <a:xfrm>
            <a:off x="11647326" y="14039097"/>
            <a:ext cx="9776697" cy="3976169"/>
          </a:xfrm>
          <a:prstGeom prst="rect">
            <a:avLst/>
          </a:prstGeom>
        </p:spPr>
      </p:pic>
      <p:sp>
        <p:nvSpPr>
          <p:cNvPr id="56" name="TextBox 55">
            <a:extLst>
              <a:ext uri="{FF2B5EF4-FFF2-40B4-BE49-F238E27FC236}">
                <a16:creationId xmlns:a16="http://schemas.microsoft.com/office/drawing/2014/main" id="{745E9342-67F3-8D1D-3683-AAD678C2BF03}"/>
              </a:ext>
            </a:extLst>
          </p:cNvPr>
          <p:cNvSpPr txBox="1"/>
          <p:nvPr/>
        </p:nvSpPr>
        <p:spPr>
          <a:xfrm>
            <a:off x="12072283" y="32113510"/>
            <a:ext cx="19746634" cy="738664"/>
          </a:xfrm>
          <a:prstGeom prst="rect">
            <a:avLst/>
          </a:prstGeom>
          <a:noFill/>
        </p:spPr>
        <p:txBody>
          <a:bodyPr wrap="square" rtlCol="0">
            <a:spAutoFit/>
          </a:bodyPr>
          <a:lstStyle/>
          <a:p>
            <a:pPr algn="ctr"/>
            <a:r>
              <a:rPr lang="en-US" sz="4200" i="1" dirty="0">
                <a:solidFill>
                  <a:schemeClr val="accent1">
                    <a:lumMod val="50000"/>
                  </a:schemeClr>
                </a:solidFill>
              </a:rPr>
              <a:t>This work was done in collaboration with Los Alamos National Laboratory.</a:t>
            </a:r>
          </a:p>
        </p:txBody>
      </p:sp>
    </p:spTree>
    <p:extLst>
      <p:ext uri="{BB962C8B-B14F-4D97-AF65-F5344CB8AC3E}">
        <p14:creationId xmlns:p14="http://schemas.microsoft.com/office/powerpoint/2010/main" val="2133072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ounded Rectangle 24">
            <a:extLst>
              <a:ext uri="{FF2B5EF4-FFF2-40B4-BE49-F238E27FC236}">
                <a16:creationId xmlns:a16="http://schemas.microsoft.com/office/drawing/2014/main" id="{3B7B1F37-9C9E-3444-A5F5-DF795D7A20B0}"/>
              </a:ext>
            </a:extLst>
          </p:cNvPr>
          <p:cNvSpPr/>
          <p:nvPr/>
        </p:nvSpPr>
        <p:spPr>
          <a:xfrm>
            <a:off x="28679680" y="6723922"/>
            <a:ext cx="13357536" cy="24474442"/>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itle 39">
            <a:extLst>
              <a:ext uri="{FF2B5EF4-FFF2-40B4-BE49-F238E27FC236}">
                <a16:creationId xmlns:a16="http://schemas.microsoft.com/office/drawing/2014/main" id="{42D38BEE-D5C6-AD4B-936E-7C476C1D1A69}"/>
              </a:ext>
            </a:extLst>
          </p:cNvPr>
          <p:cNvSpPr>
            <a:spLocks noGrp="1"/>
          </p:cNvSpPr>
          <p:nvPr>
            <p:ph type="title"/>
          </p:nvPr>
        </p:nvSpPr>
        <p:spPr>
          <a:xfrm>
            <a:off x="8700246" y="1848390"/>
            <a:ext cx="26490708" cy="1720076"/>
          </a:xfrm>
        </p:spPr>
        <p:txBody>
          <a:bodyPr>
            <a:normAutofit fontScale="90000"/>
          </a:bodyPr>
          <a:lstStyle/>
          <a:p>
            <a:r>
              <a:rPr lang="en-US" dirty="0">
                <a:solidFill>
                  <a:schemeClr val="accent1">
                    <a:lumMod val="50000"/>
                  </a:schemeClr>
                </a:solidFill>
                <a:latin typeface="+mn-lt"/>
              </a:rPr>
              <a:t>Defining a Harmonic Potential Well in a Linear Paul Trap</a:t>
            </a:r>
          </a:p>
        </p:txBody>
      </p:sp>
      <p:sp>
        <p:nvSpPr>
          <p:cNvPr id="41" name="Subtitle 40">
            <a:extLst>
              <a:ext uri="{FF2B5EF4-FFF2-40B4-BE49-F238E27FC236}">
                <a16:creationId xmlns:a16="http://schemas.microsoft.com/office/drawing/2014/main" id="{8D02E72C-FD1F-4D4D-BF12-489E4C3F9069}"/>
              </a:ext>
            </a:extLst>
          </p:cNvPr>
          <p:cNvSpPr>
            <a:spLocks noGrp="1"/>
          </p:cNvSpPr>
          <p:nvPr>
            <p:ph type="subTitle" idx="4294967295"/>
          </p:nvPr>
        </p:nvSpPr>
        <p:spPr>
          <a:xfrm>
            <a:off x="4749800" y="3579390"/>
            <a:ext cx="34391600" cy="1387170"/>
          </a:xfrm>
        </p:spPr>
        <p:txBody>
          <a:bodyPr>
            <a:noAutofit/>
          </a:bodyPr>
          <a:lstStyle/>
          <a:p>
            <a:pPr marL="0" indent="0" algn="ctr">
              <a:buNone/>
            </a:pPr>
            <a:r>
              <a:rPr lang="en-US" sz="9800" dirty="0">
                <a:solidFill>
                  <a:schemeClr val="accent1">
                    <a:lumMod val="50000"/>
                  </a:schemeClr>
                </a:solidFill>
              </a:rPr>
              <a:t>Ryan A. McGill</a:t>
            </a:r>
          </a:p>
        </p:txBody>
      </p:sp>
      <p:sp>
        <p:nvSpPr>
          <p:cNvPr id="47" name="Text Placeholder 46">
            <a:extLst>
              <a:ext uri="{FF2B5EF4-FFF2-40B4-BE49-F238E27FC236}">
                <a16:creationId xmlns:a16="http://schemas.microsoft.com/office/drawing/2014/main" id="{A246D3AD-9C39-1347-BF2B-6AA9904C58BE}"/>
              </a:ext>
            </a:extLst>
          </p:cNvPr>
          <p:cNvSpPr>
            <a:spLocks noGrp="1"/>
          </p:cNvSpPr>
          <p:nvPr>
            <p:ph type="body" sz="half" idx="4294967295"/>
          </p:nvPr>
        </p:nvSpPr>
        <p:spPr>
          <a:xfrm>
            <a:off x="5486400" y="5390628"/>
            <a:ext cx="32918400" cy="994233"/>
          </a:xfrm>
        </p:spPr>
        <p:txBody>
          <a:bodyPr>
            <a:normAutofit fontScale="55000" lnSpcReduction="20000"/>
          </a:bodyPr>
          <a:lstStyle/>
          <a:p>
            <a:pPr marL="0" indent="0" algn="ctr">
              <a:buNone/>
            </a:pPr>
            <a:r>
              <a:rPr lang="en-US" dirty="0">
                <a:solidFill>
                  <a:schemeClr val="accent1">
                    <a:lumMod val="50000"/>
                  </a:schemeClr>
                </a:solidFill>
              </a:rPr>
              <a:t>Georgia Tech Research Institute, Atlanta, GA 30318</a:t>
            </a:r>
          </a:p>
        </p:txBody>
      </p:sp>
      <p:sp>
        <p:nvSpPr>
          <p:cNvPr id="37" name="TextBox 36">
            <a:extLst>
              <a:ext uri="{FF2B5EF4-FFF2-40B4-BE49-F238E27FC236}">
                <a16:creationId xmlns:a16="http://schemas.microsoft.com/office/drawing/2014/main" id="{60F59D0F-A069-492A-AC2B-88CA99B76ABC}"/>
              </a:ext>
            </a:extLst>
          </p:cNvPr>
          <p:cNvSpPr txBox="1"/>
          <p:nvPr/>
        </p:nvSpPr>
        <p:spPr>
          <a:xfrm>
            <a:off x="28946581" y="6902723"/>
            <a:ext cx="9458219" cy="923330"/>
          </a:xfrm>
          <a:prstGeom prst="rect">
            <a:avLst/>
          </a:prstGeom>
          <a:noFill/>
        </p:spPr>
        <p:txBody>
          <a:bodyPr wrap="square" rtlCol="0">
            <a:spAutoFit/>
          </a:bodyPr>
          <a:lstStyle/>
          <a:p>
            <a:r>
              <a:rPr lang="en-US" sz="5400" b="1" dirty="0">
                <a:latin typeface="Source Sans Pro Semibold" panose="020B0603030403020204" pitchFamily="34" charset="0"/>
                <a:ea typeface="Source Sans Pro Semibold" panose="020B0603030403020204" pitchFamily="34" charset="0"/>
              </a:rPr>
              <a:t>Results</a:t>
            </a:r>
          </a:p>
        </p:txBody>
      </p:sp>
      <p:sp>
        <p:nvSpPr>
          <p:cNvPr id="43" name="Rectangle 42">
            <a:extLst>
              <a:ext uri="{FF2B5EF4-FFF2-40B4-BE49-F238E27FC236}">
                <a16:creationId xmlns:a16="http://schemas.microsoft.com/office/drawing/2014/main" id="{6311A12E-443C-423A-9D5A-7118BA0B0BDD}"/>
              </a:ext>
            </a:extLst>
          </p:cNvPr>
          <p:cNvSpPr/>
          <p:nvPr/>
        </p:nvSpPr>
        <p:spPr>
          <a:xfrm>
            <a:off x="28946581" y="7820601"/>
            <a:ext cx="9309811" cy="1461939"/>
          </a:xfrm>
          <a:prstGeom prst="rect">
            <a:avLst/>
          </a:prstGeom>
        </p:spPr>
        <p:txBody>
          <a:bodyPr wrap="square">
            <a:spAutoFit/>
          </a:bodyPr>
          <a:lstStyle/>
          <a:p>
            <a:pPr eaLnBrk="1" hangingPunct="1">
              <a:spcAft>
                <a:spcPts val="600"/>
              </a:spcAft>
            </a:pPr>
            <a:r>
              <a:rPr lang="en-US" altLang="en-US" sz="4400" dirty="0">
                <a:solidFill>
                  <a:srgbClr val="002A54"/>
                </a:solidFill>
                <a:latin typeface="Source Sans Pro Semibold" panose="020B0603030403020204" pitchFamily="34" charset="0"/>
                <a:ea typeface="Source Sans Pro Semibold" panose="020B0603030403020204" pitchFamily="34" charset="0"/>
              </a:rPr>
              <a:t>NI</a:t>
            </a:r>
            <a:endParaRPr lang="en-US" altLang="en-US" sz="4000" dirty="0">
              <a:solidFill>
                <a:srgbClr val="002A54"/>
              </a:solidFill>
              <a:latin typeface="Source Sans Pro Semibold" panose="020B0603030403020204" pitchFamily="34" charset="0"/>
              <a:ea typeface="Source Sans Pro Semibold" panose="020B0603030403020204" pitchFamily="34" charset="0"/>
            </a:endParaRPr>
          </a:p>
          <a:p>
            <a:pPr marL="1028700" lvl="1" indent="-571500">
              <a:spcAft>
                <a:spcPts val="600"/>
              </a:spcAft>
              <a:buFont typeface="Arial" panose="020B0604020202020204" pitchFamily="34" charset="0"/>
              <a:buChar char="•"/>
            </a:pPr>
            <a:endParaRPr lang="en-US" altLang="en-US" sz="4000" dirty="0">
              <a:solidFill>
                <a:srgbClr val="002A54"/>
              </a:solidFill>
              <a:latin typeface="Source Sans Pro Semibold" panose="020B0603030403020204" pitchFamily="34" charset="0"/>
              <a:ea typeface="Source Sans Pro Semibold" panose="020B0603030403020204" pitchFamily="34" charset="0"/>
            </a:endParaRPr>
          </a:p>
        </p:txBody>
      </p:sp>
      <p:grpSp>
        <p:nvGrpSpPr>
          <p:cNvPr id="64" name="Group 63">
            <a:extLst>
              <a:ext uri="{FF2B5EF4-FFF2-40B4-BE49-F238E27FC236}">
                <a16:creationId xmlns:a16="http://schemas.microsoft.com/office/drawing/2014/main" id="{DEA2400A-EE7C-406A-8C25-037915DE3005}"/>
              </a:ext>
            </a:extLst>
          </p:cNvPr>
          <p:cNvGrpSpPr/>
          <p:nvPr/>
        </p:nvGrpSpPr>
        <p:grpSpPr>
          <a:xfrm>
            <a:off x="1828800" y="6808929"/>
            <a:ext cx="14554200" cy="14206297"/>
            <a:chOff x="1355959" y="11672327"/>
            <a:chExt cx="12231103" cy="18511360"/>
          </a:xfrm>
        </p:grpSpPr>
        <p:sp>
          <p:nvSpPr>
            <p:cNvPr id="65" name="Rectangle 64">
              <a:extLst>
                <a:ext uri="{FF2B5EF4-FFF2-40B4-BE49-F238E27FC236}">
                  <a16:creationId xmlns:a16="http://schemas.microsoft.com/office/drawing/2014/main" id="{35502A16-BA9E-4B05-BD9F-50606EDC1754}"/>
                </a:ext>
              </a:extLst>
            </p:cNvPr>
            <p:cNvSpPr/>
            <p:nvPr/>
          </p:nvSpPr>
          <p:spPr>
            <a:xfrm>
              <a:off x="1355959" y="13177525"/>
              <a:ext cx="12231103" cy="11565942"/>
            </a:xfrm>
            <a:prstGeom prst="rect">
              <a:avLst/>
            </a:prstGeom>
            <a:noFill/>
            <a:ln w="3175">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6DD6F38F-18B7-42B1-BC70-059043A7E096}"/>
                </a:ext>
              </a:extLst>
            </p:cNvPr>
            <p:cNvSpPr/>
            <p:nvPr/>
          </p:nvSpPr>
          <p:spPr>
            <a:xfrm>
              <a:off x="1355959" y="11672327"/>
              <a:ext cx="12231103" cy="1505195"/>
            </a:xfrm>
            <a:prstGeom prst="rect">
              <a:avLst/>
            </a:prstGeom>
            <a:solidFill>
              <a:srgbClr val="AB995D"/>
            </a:solidFill>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sz="5400" dirty="0">
                  <a:latin typeface="Source Sans Pro Semibold" panose="020B0603030403020204" pitchFamily="34" charset="0"/>
                  <a:ea typeface="Source Sans Pro Semibold" panose="020B0603030403020204" pitchFamily="34" charset="0"/>
                </a:rPr>
                <a:t> Background &amp; Motivation  </a:t>
              </a:r>
            </a:p>
          </p:txBody>
        </p:sp>
        <p:sp>
          <p:nvSpPr>
            <p:cNvPr id="67" name="Rectangle 66">
              <a:extLst>
                <a:ext uri="{FF2B5EF4-FFF2-40B4-BE49-F238E27FC236}">
                  <a16:creationId xmlns:a16="http://schemas.microsoft.com/office/drawing/2014/main" id="{49BA673C-5D77-4185-9F3B-C94095BB077B}"/>
                </a:ext>
              </a:extLst>
            </p:cNvPr>
            <p:cNvSpPr/>
            <p:nvPr/>
          </p:nvSpPr>
          <p:spPr>
            <a:xfrm>
              <a:off x="1654199" y="13319751"/>
              <a:ext cx="11545846" cy="16863936"/>
            </a:xfrm>
            <a:prstGeom prst="rect">
              <a:avLst/>
            </a:prstGeom>
          </p:spPr>
          <p:txBody>
            <a:bodyPr wrap="square">
              <a:spAutoFit/>
            </a:bodyPr>
            <a:lstStyle/>
            <a:p>
              <a:pPr>
                <a:spcAft>
                  <a:spcPts val="600"/>
                </a:spcAft>
              </a:pPr>
              <a:r>
                <a:rPr lang="en-US" altLang="en-US" sz="4000" dirty="0">
                  <a:solidFill>
                    <a:srgbClr val="002A54"/>
                  </a:solidFill>
                  <a:latin typeface="Source Sans Pro Semibold" panose="020B0603030403020204" pitchFamily="34" charset="0"/>
                  <a:ea typeface="Source Sans Pro Semibold" panose="020B0603030403020204" pitchFamily="34" charset="0"/>
                </a:rPr>
                <a:t>Ion Traps</a:t>
              </a:r>
            </a:p>
            <a:p>
              <a:pPr marL="571500" indent="-571500">
                <a:spcAft>
                  <a:spcPts val="600"/>
                </a:spcAft>
                <a:buFont typeface="Arial" panose="020B0604020202020204" pitchFamily="34" charset="0"/>
                <a:buChar char="•"/>
              </a:pPr>
              <a:r>
                <a:rPr lang="en-US" altLang="en-US" sz="4000" dirty="0">
                  <a:solidFill>
                    <a:srgbClr val="002A54"/>
                  </a:solidFill>
                  <a:latin typeface="Source Sans Pro Light" panose="020B0403030403020204" pitchFamily="34" charset="0"/>
                  <a:ea typeface="Source Sans Pro Light" panose="020B0403030403020204" pitchFamily="34" charset="0"/>
                </a:rPr>
                <a:t>Atomic ion traps serve as sensors, qubits in quantum computing, and as platforms to study atomic physics.</a:t>
              </a:r>
            </a:p>
            <a:p>
              <a:pPr marL="571500" indent="-571500">
                <a:spcAft>
                  <a:spcPts val="600"/>
                </a:spcAft>
                <a:buFont typeface="Arial" panose="020B0604020202020204" pitchFamily="34" charset="0"/>
                <a:buChar char="•"/>
              </a:pPr>
              <a:r>
                <a:rPr lang="en-US" altLang="en-US" sz="4000" dirty="0">
                  <a:solidFill>
                    <a:srgbClr val="002A54"/>
                  </a:solidFill>
                  <a:latin typeface="Source Sans Pro Light" panose="020B0403030403020204" pitchFamily="34" charset="0"/>
                  <a:ea typeface="Source Sans Pro Light" panose="020B0403030403020204" pitchFamily="34" charset="0"/>
                </a:rPr>
                <a:t>Trapping requires lasers of multiple wavelengths to provide photoionization to eject an electron from an atomic source and laser cool keep it cold within the confining potential.</a:t>
              </a:r>
            </a:p>
            <a:p>
              <a:pPr>
                <a:spcAft>
                  <a:spcPts val="600"/>
                </a:spcAft>
              </a:pPr>
              <a:r>
                <a:rPr lang="en-US" altLang="en-US" sz="4000" dirty="0">
                  <a:solidFill>
                    <a:srgbClr val="002A54"/>
                  </a:solidFill>
                  <a:latin typeface="Source Sans Pro Semibold" panose="020B0603030403020204" pitchFamily="34" charset="0"/>
                  <a:ea typeface="Source Sans Pro Semibold" panose="020B0603030403020204" pitchFamily="34" charset="0"/>
                </a:rPr>
                <a:t>Trapping Potentials</a:t>
              </a:r>
              <a:endParaRPr lang="en-US" altLang="en-US" sz="4000" dirty="0">
                <a:solidFill>
                  <a:srgbClr val="002A54"/>
                </a:solidFill>
                <a:latin typeface="Source Sans Pro Light" panose="020B0403030403020204" pitchFamily="34" charset="0"/>
                <a:ea typeface="Source Sans Pro Light" panose="020B0403030403020204" pitchFamily="34" charset="0"/>
              </a:endParaRPr>
            </a:p>
            <a:p>
              <a:pPr marL="571500" indent="-571500">
                <a:spcAft>
                  <a:spcPts val="600"/>
                </a:spcAft>
                <a:buFont typeface="Arial" panose="020B0604020202020204" pitchFamily="34" charset="0"/>
                <a:buChar char="•"/>
              </a:pPr>
              <a:r>
                <a:rPr lang="en-US" altLang="en-US" sz="4000" dirty="0">
                  <a:solidFill>
                    <a:srgbClr val="002A54"/>
                  </a:solidFill>
                  <a:latin typeface="Source Sans Pro Light" panose="020B0403030403020204" pitchFamily="34" charset="0"/>
                  <a:ea typeface="Source Sans Pro Light" panose="020B0403030403020204" pitchFamily="34" charset="0"/>
                </a:rPr>
                <a:t>Keeping an ion suspended in one place, called trapping, can be done with electric (Paul traps) or magnetic fields (Penning traps).</a:t>
              </a:r>
            </a:p>
            <a:p>
              <a:pPr marL="571500" indent="-571500">
                <a:spcAft>
                  <a:spcPts val="600"/>
                </a:spcAft>
                <a:buFont typeface="Arial" panose="020B0604020202020204" pitchFamily="34" charset="0"/>
                <a:buChar char="•"/>
              </a:pPr>
              <a:r>
                <a:rPr lang="en-US" altLang="en-US" sz="4000" dirty="0">
                  <a:solidFill>
                    <a:srgbClr val="002A54"/>
                  </a:solidFill>
                  <a:latin typeface="Source Sans Pro Light" panose="020B0403030403020204" pitchFamily="34" charset="0"/>
                  <a:ea typeface="Source Sans Pro Light" panose="020B0403030403020204" pitchFamily="34" charset="0"/>
                </a:rPr>
                <a:t>Earnshaw’s Theorem states that a charged particle must have an alternating potential as DC potentials are not enough to contain the ion</a:t>
              </a:r>
            </a:p>
            <a:p>
              <a:pPr marL="571500" indent="-571500">
                <a:spcAft>
                  <a:spcPts val="600"/>
                </a:spcAft>
                <a:buFont typeface="Arial" panose="020B0604020202020204" pitchFamily="34" charset="0"/>
                <a:buChar char="•"/>
              </a:pPr>
              <a:endParaRPr lang="en-US" altLang="en-US" sz="4400" dirty="0">
                <a:solidFill>
                  <a:srgbClr val="002A54"/>
                </a:solidFill>
                <a:latin typeface="Source Sans Pro Semibold" panose="020B0603030403020204" pitchFamily="34" charset="0"/>
                <a:ea typeface="Source Sans Pro Semibold" panose="020B0603030403020204" pitchFamily="34" charset="0"/>
              </a:endParaRPr>
            </a:p>
            <a:p>
              <a:pPr>
                <a:spcAft>
                  <a:spcPts val="600"/>
                </a:spcAft>
              </a:pPr>
              <a:endParaRPr lang="en-US" altLang="en-US" sz="4400" dirty="0">
                <a:solidFill>
                  <a:srgbClr val="002A54"/>
                </a:solidFill>
                <a:latin typeface="Source Sans Pro Light" panose="020B0403030403020204" pitchFamily="34" charset="0"/>
                <a:ea typeface="Source Sans Pro Light" panose="020B0403030403020204" pitchFamily="34" charset="0"/>
              </a:endParaRPr>
            </a:p>
            <a:p>
              <a:pPr>
                <a:spcAft>
                  <a:spcPts val="600"/>
                </a:spcAft>
              </a:pPr>
              <a:endParaRPr lang="en-US" altLang="en-US" sz="4400" dirty="0">
                <a:solidFill>
                  <a:srgbClr val="002A54"/>
                </a:solidFill>
                <a:latin typeface="Source Sans Pro Light" panose="020B0403030403020204" pitchFamily="34" charset="0"/>
                <a:ea typeface="Source Sans Pro Light" panose="020B0403030403020204" pitchFamily="34" charset="0"/>
              </a:endParaRPr>
            </a:p>
            <a:p>
              <a:pPr marL="1028700" lvl="1" indent="-571500">
                <a:spcAft>
                  <a:spcPts val="600"/>
                </a:spcAft>
                <a:buFont typeface="Arial" panose="020B0604020202020204" pitchFamily="34" charset="0"/>
                <a:buChar char="•"/>
              </a:pPr>
              <a:endParaRPr lang="en-US" altLang="en-US" sz="4400" dirty="0">
                <a:solidFill>
                  <a:srgbClr val="002A54"/>
                </a:solidFill>
                <a:latin typeface="Source Sans Pro Light" panose="020B0403030403020204" pitchFamily="34" charset="0"/>
                <a:ea typeface="Source Sans Pro Light" panose="020B0403030403020204" pitchFamily="34" charset="0"/>
              </a:endParaRPr>
            </a:p>
            <a:p>
              <a:pPr lvl="1">
                <a:spcAft>
                  <a:spcPts val="600"/>
                </a:spcAft>
              </a:pPr>
              <a:endParaRPr lang="en-US" altLang="en-US" sz="4400" dirty="0">
                <a:solidFill>
                  <a:srgbClr val="002A54"/>
                </a:solidFill>
                <a:latin typeface="Source Sans Pro Light" panose="020B0403030403020204" pitchFamily="34" charset="0"/>
                <a:ea typeface="Source Sans Pro Light" panose="020B0403030403020204" pitchFamily="34" charset="0"/>
              </a:endParaRPr>
            </a:p>
            <a:p>
              <a:pPr marL="1028700" lvl="1" indent="-571500">
                <a:spcAft>
                  <a:spcPts val="600"/>
                </a:spcAft>
                <a:buFont typeface="Arial" panose="020B0604020202020204" pitchFamily="34" charset="0"/>
                <a:buChar char="•"/>
              </a:pPr>
              <a:endParaRPr lang="en-US" altLang="en-US" sz="4000" dirty="0">
                <a:solidFill>
                  <a:srgbClr val="002A54"/>
                </a:solidFill>
                <a:latin typeface="Source Sans Pro Semibold" panose="020B0603030403020204" pitchFamily="34" charset="0"/>
                <a:ea typeface="Source Sans Pro Semibold" panose="020B0603030403020204" pitchFamily="34" charset="0"/>
              </a:endParaRPr>
            </a:p>
          </p:txBody>
        </p:sp>
      </p:grpSp>
      <p:sp>
        <p:nvSpPr>
          <p:cNvPr id="72" name="Rounded Rectangle 24">
            <a:extLst>
              <a:ext uri="{FF2B5EF4-FFF2-40B4-BE49-F238E27FC236}">
                <a16:creationId xmlns:a16="http://schemas.microsoft.com/office/drawing/2014/main" id="{538C8B15-6CA2-4046-9BC7-136E05F0E5D0}"/>
              </a:ext>
            </a:extLst>
          </p:cNvPr>
          <p:cNvSpPr/>
          <p:nvPr/>
        </p:nvSpPr>
        <p:spPr>
          <a:xfrm>
            <a:off x="1828800" y="17273909"/>
            <a:ext cx="26288996" cy="13924455"/>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TextBox 90">
            <a:extLst>
              <a:ext uri="{FF2B5EF4-FFF2-40B4-BE49-F238E27FC236}">
                <a16:creationId xmlns:a16="http://schemas.microsoft.com/office/drawing/2014/main" id="{492845DD-74C2-4BE7-A76B-8D4156C6F1AF}"/>
              </a:ext>
            </a:extLst>
          </p:cNvPr>
          <p:cNvSpPr txBox="1"/>
          <p:nvPr/>
        </p:nvSpPr>
        <p:spPr>
          <a:xfrm>
            <a:off x="0" y="31783913"/>
            <a:ext cx="43891191" cy="707886"/>
          </a:xfrm>
          <a:prstGeom prst="rect">
            <a:avLst/>
          </a:prstGeom>
          <a:noFill/>
        </p:spPr>
        <p:txBody>
          <a:bodyPr wrap="square" rtlCol="0">
            <a:spAutoFit/>
          </a:bodyPr>
          <a:lstStyle/>
          <a:p>
            <a:pPr algn="ctr"/>
            <a:r>
              <a:rPr lang="en-US" sz="4000" b="1" dirty="0">
                <a:solidFill>
                  <a:schemeClr val="accent1">
                    <a:lumMod val="50000"/>
                  </a:schemeClr>
                </a:solidFill>
                <a:latin typeface="Source Sans Pro Light" panose="020B0403030403020204" pitchFamily="34" charset="0"/>
                <a:ea typeface="Source Sans Pro Light" panose="020B0403030403020204" pitchFamily="34" charset="0"/>
              </a:rPr>
              <a:t>Ryan.McGill@gtri.gatech.edu </a:t>
            </a:r>
            <a:endParaRPr lang="en-US" altLang="en-US" sz="4000" dirty="0">
              <a:solidFill>
                <a:schemeClr val="accent1">
                  <a:lumMod val="50000"/>
                </a:schemeClr>
              </a:solidFill>
              <a:latin typeface="Source Sans Pro Light" panose="020B0403030403020204" pitchFamily="34" charset="0"/>
              <a:ea typeface="Source Sans Pro Light" panose="020B0403030403020204" pitchFamily="34" charset="0"/>
              <a:cs typeface="Arial" panose="020B0604020202020204" pitchFamily="34" charset="0"/>
            </a:endParaRPr>
          </a:p>
        </p:txBody>
      </p:sp>
      <p:sp>
        <p:nvSpPr>
          <p:cNvPr id="92" name="Rectangle 91">
            <a:extLst>
              <a:ext uri="{FF2B5EF4-FFF2-40B4-BE49-F238E27FC236}">
                <a16:creationId xmlns:a16="http://schemas.microsoft.com/office/drawing/2014/main" id="{DA311982-58C7-4C82-9DEF-A88EBD7F9B87}"/>
              </a:ext>
            </a:extLst>
          </p:cNvPr>
          <p:cNvSpPr/>
          <p:nvPr/>
        </p:nvSpPr>
        <p:spPr>
          <a:xfrm>
            <a:off x="2183686" y="17273909"/>
            <a:ext cx="10986784" cy="1615827"/>
          </a:xfrm>
          <a:prstGeom prst="rect">
            <a:avLst/>
          </a:prstGeom>
        </p:spPr>
        <p:txBody>
          <a:bodyPr wrap="square">
            <a:spAutoFit/>
          </a:bodyPr>
          <a:lstStyle/>
          <a:p>
            <a:pPr>
              <a:spcAft>
                <a:spcPts val="600"/>
              </a:spcAft>
            </a:pPr>
            <a:r>
              <a:rPr lang="en-US" sz="5400" b="1" dirty="0">
                <a:latin typeface="Source Sans Pro Semibold" panose="020B0603030403020204" pitchFamily="34" charset="0"/>
                <a:ea typeface="Source Sans Pro Semibold" panose="020B0603030403020204" pitchFamily="34" charset="0"/>
              </a:rPr>
              <a:t>Simulation </a:t>
            </a:r>
          </a:p>
          <a:p>
            <a:pPr eaLnBrk="1" hangingPunct="1">
              <a:spcAft>
                <a:spcPts val="600"/>
              </a:spcAft>
            </a:pPr>
            <a:endParaRPr lang="en-US" altLang="en-US" sz="4000" dirty="0">
              <a:solidFill>
                <a:srgbClr val="002A54"/>
              </a:solidFill>
              <a:latin typeface="Source Sans Pro Semibold" panose="020B0603030403020204" pitchFamily="34" charset="0"/>
              <a:ea typeface="Source Sans Pro Semibold" panose="020B0603030403020204" pitchFamily="34" charset="0"/>
            </a:endParaRPr>
          </a:p>
        </p:txBody>
      </p:sp>
      <p:sp>
        <p:nvSpPr>
          <p:cNvPr id="46" name="Rectangle 45">
            <a:extLst>
              <a:ext uri="{FF2B5EF4-FFF2-40B4-BE49-F238E27FC236}">
                <a16:creationId xmlns:a16="http://schemas.microsoft.com/office/drawing/2014/main" id="{67BA45EC-A0F8-4F33-AA89-6F5A5C883A69}"/>
              </a:ext>
            </a:extLst>
          </p:cNvPr>
          <p:cNvSpPr/>
          <p:nvPr/>
        </p:nvSpPr>
        <p:spPr>
          <a:xfrm>
            <a:off x="2228279" y="8153399"/>
            <a:ext cx="9309811" cy="1400383"/>
          </a:xfrm>
          <a:prstGeom prst="rect">
            <a:avLst/>
          </a:prstGeom>
        </p:spPr>
        <p:txBody>
          <a:bodyPr wrap="square">
            <a:spAutoFit/>
          </a:bodyPr>
          <a:lstStyle/>
          <a:p>
            <a:pPr marL="571500" indent="-571500" eaLnBrk="1" hangingPunct="1">
              <a:spcAft>
                <a:spcPts val="600"/>
              </a:spcAft>
              <a:buFont typeface="Arial" panose="020B0604020202020204" pitchFamily="34" charset="0"/>
              <a:buChar char="•"/>
            </a:pPr>
            <a:endParaRPr lang="en-US" altLang="en-US" sz="4000" b="1" dirty="0">
              <a:solidFill>
                <a:srgbClr val="002A54"/>
              </a:solidFill>
              <a:latin typeface="Source Sans Pro Semibold" panose="020B0603030403020204" pitchFamily="34" charset="0"/>
              <a:ea typeface="Source Sans Pro Semibold" panose="020B0603030403020204" pitchFamily="34" charset="0"/>
            </a:endParaRPr>
          </a:p>
          <a:p>
            <a:pPr marL="1028700" lvl="1" indent="-571500">
              <a:spcAft>
                <a:spcPts val="600"/>
              </a:spcAft>
              <a:buFont typeface="Arial" panose="020B0604020202020204" pitchFamily="34" charset="0"/>
              <a:buChar char="•"/>
            </a:pPr>
            <a:endParaRPr lang="en-US" altLang="en-US" sz="4000" dirty="0">
              <a:solidFill>
                <a:srgbClr val="002A54"/>
              </a:solidFill>
              <a:latin typeface="Source Sans Pro Semibold" panose="020B0603030403020204" pitchFamily="34" charset="0"/>
              <a:ea typeface="Source Sans Pro Semibold" panose="020B0603030403020204" pitchFamily="34" charset="0"/>
            </a:endParaRPr>
          </a:p>
        </p:txBody>
      </p:sp>
      <p:sp>
        <p:nvSpPr>
          <p:cNvPr id="50" name="Cylinder 49">
            <a:extLst>
              <a:ext uri="{FF2B5EF4-FFF2-40B4-BE49-F238E27FC236}">
                <a16:creationId xmlns:a16="http://schemas.microsoft.com/office/drawing/2014/main" id="{68238627-8CD2-4894-B064-CE7A68F0E6FA}"/>
              </a:ext>
            </a:extLst>
          </p:cNvPr>
          <p:cNvSpPr/>
          <p:nvPr/>
        </p:nvSpPr>
        <p:spPr>
          <a:xfrm rot="14281397">
            <a:off x="20162778" y="5760056"/>
            <a:ext cx="1749135" cy="5494976"/>
          </a:xfrm>
          <a:prstGeom prst="can">
            <a:avLst>
              <a:gd name="adj" fmla="val 88531"/>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Cylinder 51">
            <a:extLst>
              <a:ext uri="{FF2B5EF4-FFF2-40B4-BE49-F238E27FC236}">
                <a16:creationId xmlns:a16="http://schemas.microsoft.com/office/drawing/2014/main" id="{4AF76404-089B-4E47-8916-B82491F3EDE3}"/>
              </a:ext>
            </a:extLst>
          </p:cNvPr>
          <p:cNvSpPr/>
          <p:nvPr/>
        </p:nvSpPr>
        <p:spPr>
          <a:xfrm rot="14281397">
            <a:off x="20114665" y="8240030"/>
            <a:ext cx="1749135" cy="5494976"/>
          </a:xfrm>
          <a:prstGeom prst="can">
            <a:avLst>
              <a:gd name="adj" fmla="val 88531"/>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Cylinder 54">
            <a:extLst>
              <a:ext uri="{FF2B5EF4-FFF2-40B4-BE49-F238E27FC236}">
                <a16:creationId xmlns:a16="http://schemas.microsoft.com/office/drawing/2014/main" id="{2BB5686C-8ADC-47D3-9A0A-3B06A64100CF}"/>
              </a:ext>
            </a:extLst>
          </p:cNvPr>
          <p:cNvSpPr/>
          <p:nvPr/>
        </p:nvSpPr>
        <p:spPr>
          <a:xfrm rot="14281397">
            <a:off x="22864656" y="5826701"/>
            <a:ext cx="1749135" cy="5494976"/>
          </a:xfrm>
          <a:prstGeom prst="can">
            <a:avLst>
              <a:gd name="adj" fmla="val 88531"/>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ylinder 55">
            <a:extLst>
              <a:ext uri="{FF2B5EF4-FFF2-40B4-BE49-F238E27FC236}">
                <a16:creationId xmlns:a16="http://schemas.microsoft.com/office/drawing/2014/main" id="{FAD6A221-9D6D-42E0-99AE-780D91162B71}"/>
              </a:ext>
            </a:extLst>
          </p:cNvPr>
          <p:cNvSpPr/>
          <p:nvPr/>
        </p:nvSpPr>
        <p:spPr>
          <a:xfrm rot="14281397">
            <a:off x="22816547" y="8306670"/>
            <a:ext cx="1749135" cy="5494976"/>
          </a:xfrm>
          <a:prstGeom prst="can">
            <a:avLst>
              <a:gd name="adj" fmla="val 88531"/>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a:extLst>
              <a:ext uri="{FF2B5EF4-FFF2-40B4-BE49-F238E27FC236}">
                <a16:creationId xmlns:a16="http://schemas.microsoft.com/office/drawing/2014/main" id="{5DCCB5DE-9C1A-468D-8709-72F1D69AF638}"/>
              </a:ext>
            </a:extLst>
          </p:cNvPr>
          <p:cNvGrpSpPr/>
          <p:nvPr/>
        </p:nvGrpSpPr>
        <p:grpSpPr>
          <a:xfrm>
            <a:off x="17726043" y="9675876"/>
            <a:ext cx="625648" cy="2420606"/>
            <a:chOff x="1184929" y="1251750"/>
            <a:chExt cx="283622" cy="1482572"/>
          </a:xfrm>
        </p:grpSpPr>
        <p:cxnSp>
          <p:nvCxnSpPr>
            <p:cNvPr id="75" name="Straight Arrow Connector 74">
              <a:extLst>
                <a:ext uri="{FF2B5EF4-FFF2-40B4-BE49-F238E27FC236}">
                  <a16:creationId xmlns:a16="http://schemas.microsoft.com/office/drawing/2014/main" id="{98D8E6C4-FFDC-4771-899A-8B1E15B572C7}"/>
                </a:ext>
              </a:extLst>
            </p:cNvPr>
            <p:cNvCxnSpPr>
              <a:cxnSpLocks/>
            </p:cNvCxnSpPr>
            <p:nvPr/>
          </p:nvCxnSpPr>
          <p:spPr>
            <a:xfrm flipV="1">
              <a:off x="1323439" y="1251750"/>
              <a:ext cx="0" cy="1482572"/>
            </a:xfrm>
            <a:prstGeom prst="straightConnector1">
              <a:avLst/>
            </a:prstGeom>
            <a:ln w="7620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76" name="Straight Connector 75">
              <a:extLst>
                <a:ext uri="{FF2B5EF4-FFF2-40B4-BE49-F238E27FC236}">
                  <a16:creationId xmlns:a16="http://schemas.microsoft.com/office/drawing/2014/main" id="{8834ABFA-F60F-4298-8BF5-7EF552C3EEC8}"/>
                </a:ext>
              </a:extLst>
            </p:cNvPr>
            <p:cNvCxnSpPr>
              <a:cxnSpLocks/>
            </p:cNvCxnSpPr>
            <p:nvPr/>
          </p:nvCxnSpPr>
          <p:spPr>
            <a:xfrm>
              <a:off x="1191531" y="2734322"/>
              <a:ext cx="277020"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034249E-6A62-466F-A4AD-BA8FE8363D6C}"/>
                </a:ext>
              </a:extLst>
            </p:cNvPr>
            <p:cNvCxnSpPr>
              <a:cxnSpLocks/>
            </p:cNvCxnSpPr>
            <p:nvPr/>
          </p:nvCxnSpPr>
          <p:spPr>
            <a:xfrm>
              <a:off x="1184929" y="1270024"/>
              <a:ext cx="277020"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grpSp>
      <p:cxnSp>
        <p:nvCxnSpPr>
          <p:cNvPr id="63" name="Straight Arrow Connector 62">
            <a:extLst>
              <a:ext uri="{FF2B5EF4-FFF2-40B4-BE49-F238E27FC236}">
                <a16:creationId xmlns:a16="http://schemas.microsoft.com/office/drawing/2014/main" id="{4AD8978C-89B7-42EC-9E74-4B6309F1FF0D}"/>
              </a:ext>
            </a:extLst>
          </p:cNvPr>
          <p:cNvCxnSpPr>
            <a:cxnSpLocks/>
          </p:cNvCxnSpPr>
          <p:nvPr/>
        </p:nvCxnSpPr>
        <p:spPr>
          <a:xfrm flipV="1">
            <a:off x="21937786" y="9100974"/>
            <a:ext cx="660224" cy="50057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4AD56A0E-A527-4B3D-9999-98E34B98A051}"/>
              </a:ext>
            </a:extLst>
          </p:cNvPr>
          <p:cNvGrpSpPr/>
          <p:nvPr/>
        </p:nvGrpSpPr>
        <p:grpSpPr>
          <a:xfrm rot="5400000">
            <a:off x="20239126" y="12062655"/>
            <a:ext cx="718726" cy="2694222"/>
            <a:chOff x="1184929" y="1251750"/>
            <a:chExt cx="283622" cy="1482572"/>
          </a:xfrm>
        </p:grpSpPr>
        <p:cxnSp>
          <p:nvCxnSpPr>
            <p:cNvPr id="70" name="Straight Arrow Connector 69">
              <a:extLst>
                <a:ext uri="{FF2B5EF4-FFF2-40B4-BE49-F238E27FC236}">
                  <a16:creationId xmlns:a16="http://schemas.microsoft.com/office/drawing/2014/main" id="{8FDA2C4D-2AC1-4F9B-AFDB-5467B72C9CAF}"/>
                </a:ext>
              </a:extLst>
            </p:cNvPr>
            <p:cNvCxnSpPr>
              <a:cxnSpLocks/>
            </p:cNvCxnSpPr>
            <p:nvPr/>
          </p:nvCxnSpPr>
          <p:spPr>
            <a:xfrm flipV="1">
              <a:off x="1323439" y="1251750"/>
              <a:ext cx="0" cy="1482572"/>
            </a:xfrm>
            <a:prstGeom prst="straightConnector1">
              <a:avLst/>
            </a:prstGeom>
            <a:ln w="76200" cap="flat" cmpd="sng" algn="ctr">
              <a:solidFill>
                <a:srgbClr val="FF0000"/>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cxnSp>
          <p:nvCxnSpPr>
            <p:cNvPr id="73" name="Straight Connector 72">
              <a:extLst>
                <a:ext uri="{FF2B5EF4-FFF2-40B4-BE49-F238E27FC236}">
                  <a16:creationId xmlns:a16="http://schemas.microsoft.com/office/drawing/2014/main" id="{8E579AD3-9480-47DC-AA79-12F26289AB86}"/>
                </a:ext>
              </a:extLst>
            </p:cNvPr>
            <p:cNvCxnSpPr>
              <a:cxnSpLocks/>
            </p:cNvCxnSpPr>
            <p:nvPr/>
          </p:nvCxnSpPr>
          <p:spPr>
            <a:xfrm>
              <a:off x="1191531" y="2734322"/>
              <a:ext cx="277020"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43081336-1A7B-4BA4-9313-4C04CA1404A1}"/>
                </a:ext>
              </a:extLst>
            </p:cNvPr>
            <p:cNvCxnSpPr>
              <a:cxnSpLocks/>
            </p:cNvCxnSpPr>
            <p:nvPr/>
          </p:nvCxnSpPr>
          <p:spPr>
            <a:xfrm>
              <a:off x="1184929" y="1270024"/>
              <a:ext cx="277020" cy="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9" name="Rectangle 8">
            <a:extLst>
              <a:ext uri="{FF2B5EF4-FFF2-40B4-BE49-F238E27FC236}">
                <a16:creationId xmlns:a16="http://schemas.microsoft.com/office/drawing/2014/main" id="{2D20A929-A5A9-4225-A451-913223F8487C}"/>
              </a:ext>
            </a:extLst>
          </p:cNvPr>
          <p:cNvSpPr/>
          <p:nvPr/>
        </p:nvSpPr>
        <p:spPr>
          <a:xfrm>
            <a:off x="17296971" y="10474388"/>
            <a:ext cx="665567" cy="1015663"/>
          </a:xfrm>
          <a:prstGeom prst="rect">
            <a:avLst/>
          </a:prstGeom>
        </p:spPr>
        <p:txBody>
          <a:bodyPr wrap="square">
            <a:spAutoFit/>
          </a:bodyPr>
          <a:lstStyle/>
          <a:p>
            <a:r>
              <a:rPr lang="en-US" sz="6000" dirty="0">
                <a:solidFill>
                  <a:srgbClr val="002A54"/>
                </a:solidFill>
                <a:latin typeface="Source Sans Pro Semibold" panose="020B0603030403020204" pitchFamily="34" charset="0"/>
                <a:ea typeface="Source Sans Pro Semibold" panose="020B0603030403020204" pitchFamily="34" charset="0"/>
              </a:rPr>
              <a:t>D</a:t>
            </a:r>
            <a:endParaRPr lang="en-US" sz="6000" dirty="0"/>
          </a:p>
        </p:txBody>
      </p:sp>
      <p:sp>
        <p:nvSpPr>
          <p:cNvPr id="78" name="Rectangle 77">
            <a:extLst>
              <a:ext uri="{FF2B5EF4-FFF2-40B4-BE49-F238E27FC236}">
                <a16:creationId xmlns:a16="http://schemas.microsoft.com/office/drawing/2014/main" id="{CF139911-56CC-43DC-9B5D-9F58C00B5B9D}"/>
              </a:ext>
            </a:extLst>
          </p:cNvPr>
          <p:cNvSpPr/>
          <p:nvPr/>
        </p:nvSpPr>
        <p:spPr>
          <a:xfrm>
            <a:off x="20231805" y="13317662"/>
            <a:ext cx="665567" cy="1015663"/>
          </a:xfrm>
          <a:prstGeom prst="rect">
            <a:avLst/>
          </a:prstGeom>
        </p:spPr>
        <p:txBody>
          <a:bodyPr wrap="square">
            <a:spAutoFit/>
          </a:bodyPr>
          <a:lstStyle/>
          <a:p>
            <a:r>
              <a:rPr lang="en-US" sz="6000" dirty="0">
                <a:solidFill>
                  <a:srgbClr val="002A54"/>
                </a:solidFill>
                <a:latin typeface="Source Sans Pro Semibold" panose="020B0603030403020204" pitchFamily="34" charset="0"/>
                <a:ea typeface="Source Sans Pro Semibold" panose="020B0603030403020204" pitchFamily="34" charset="0"/>
              </a:rPr>
              <a:t>D</a:t>
            </a:r>
            <a:endParaRPr lang="en-US" sz="6000" dirty="0"/>
          </a:p>
        </p:txBody>
      </p:sp>
      <p:sp>
        <p:nvSpPr>
          <p:cNvPr id="79" name="Rectangle 78">
            <a:extLst>
              <a:ext uri="{FF2B5EF4-FFF2-40B4-BE49-F238E27FC236}">
                <a16:creationId xmlns:a16="http://schemas.microsoft.com/office/drawing/2014/main" id="{29DB56F0-B132-4ECC-90E0-4D4DCDBCF057}"/>
              </a:ext>
            </a:extLst>
          </p:cNvPr>
          <p:cNvSpPr/>
          <p:nvPr/>
        </p:nvSpPr>
        <p:spPr>
          <a:xfrm>
            <a:off x="21800625" y="8622638"/>
            <a:ext cx="513645" cy="1015663"/>
          </a:xfrm>
          <a:prstGeom prst="rect">
            <a:avLst/>
          </a:prstGeom>
        </p:spPr>
        <p:txBody>
          <a:bodyPr wrap="square">
            <a:spAutoFit/>
          </a:bodyPr>
          <a:lstStyle/>
          <a:p>
            <a:r>
              <a:rPr lang="en-US" sz="6000" dirty="0"/>
              <a:t>r</a:t>
            </a:r>
          </a:p>
        </p:txBody>
      </p:sp>
      <p:sp>
        <p:nvSpPr>
          <p:cNvPr id="80" name="Rounded Rectangle 21">
            <a:extLst>
              <a:ext uri="{FF2B5EF4-FFF2-40B4-BE49-F238E27FC236}">
                <a16:creationId xmlns:a16="http://schemas.microsoft.com/office/drawing/2014/main" id="{FAD58478-9848-4D5C-AE22-07DD19995E19}"/>
              </a:ext>
            </a:extLst>
          </p:cNvPr>
          <p:cNvSpPr/>
          <p:nvPr/>
        </p:nvSpPr>
        <p:spPr>
          <a:xfrm>
            <a:off x="2228279" y="18232275"/>
            <a:ext cx="8211121" cy="12493215"/>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Rounded Rectangle 21">
            <a:extLst>
              <a:ext uri="{FF2B5EF4-FFF2-40B4-BE49-F238E27FC236}">
                <a16:creationId xmlns:a16="http://schemas.microsoft.com/office/drawing/2014/main" id="{4903142F-60A5-4703-9579-B12B7E711AAF}"/>
              </a:ext>
            </a:extLst>
          </p:cNvPr>
          <p:cNvSpPr/>
          <p:nvPr/>
        </p:nvSpPr>
        <p:spPr>
          <a:xfrm>
            <a:off x="10838879" y="18232275"/>
            <a:ext cx="8211121" cy="12607515"/>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ounded Rectangle 21">
            <a:extLst>
              <a:ext uri="{FF2B5EF4-FFF2-40B4-BE49-F238E27FC236}">
                <a16:creationId xmlns:a16="http://schemas.microsoft.com/office/drawing/2014/main" id="{EF2F3201-99D4-44E3-946A-0059CB609176}"/>
              </a:ext>
            </a:extLst>
          </p:cNvPr>
          <p:cNvSpPr/>
          <p:nvPr/>
        </p:nvSpPr>
        <p:spPr>
          <a:xfrm>
            <a:off x="19400454" y="18232275"/>
            <a:ext cx="8211121" cy="12607515"/>
          </a:xfrm>
          <a:prstGeom prst="roundRect">
            <a:avLst>
              <a:gd name="adj" fmla="val 2669"/>
            </a:avLst>
          </a:prstGeom>
          <a:solidFill>
            <a:schemeClr val="bg1"/>
          </a:solidFill>
          <a:ln w="50800">
            <a:solidFill>
              <a:srgbClr val="AB99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38253361"/>
      </p:ext>
    </p:extLst>
  </p:cSld>
  <p:clrMapOvr>
    <a:masterClrMapping/>
  </p:clrMapOvr>
</p:sld>
</file>

<file path=ppt/theme/theme1.xml><?xml version="1.0" encoding="utf-8"?>
<a:theme xmlns:a="http://schemas.openxmlformats.org/drawingml/2006/main" name="Academic Research Presentation Styl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12972</TotalTime>
  <Words>1016</Words>
  <Application>Microsoft Office PowerPoint</Application>
  <PresentationFormat>Custom</PresentationFormat>
  <Paragraphs>97</Paragraphs>
  <Slides>2</Slides>
  <Notes>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vt:i4>
      </vt:variant>
    </vt:vector>
  </HeadingPairs>
  <TitlesOfParts>
    <vt:vector size="11" baseType="lpstr">
      <vt:lpstr>Arial</vt:lpstr>
      <vt:lpstr>Calibri</vt:lpstr>
      <vt:lpstr>Calibri Light</vt:lpstr>
      <vt:lpstr>Cambria Math</vt:lpstr>
      <vt:lpstr>Source Sans Pro Light</vt:lpstr>
      <vt:lpstr>Source Sans Pro Semibold</vt:lpstr>
      <vt:lpstr>Wingdings</vt:lpstr>
      <vt:lpstr>Academic Research Presentation Style</vt:lpstr>
      <vt:lpstr>Blank</vt:lpstr>
      <vt:lpstr>Towards laser-free dynamical cooling via exchange with a pre-cooled ion</vt:lpstr>
      <vt:lpstr>Defining a Harmonic Potential Well in a Linear Paul Trap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McGill, Ryan</cp:lastModifiedBy>
  <cp:revision>193</cp:revision>
  <cp:lastPrinted>2022-03-02T19:13:43Z</cp:lastPrinted>
  <dcterms:created xsi:type="dcterms:W3CDTF">2022-03-02T14:54:04Z</dcterms:created>
  <dcterms:modified xsi:type="dcterms:W3CDTF">2023-04-21T17:25:26Z</dcterms:modified>
</cp:coreProperties>
</file>

<file path=docProps/thumbnail.jpeg>
</file>